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63" r:id="rId10"/>
    <p:sldId id="264" r:id="rId11"/>
    <p:sldId id="265" r:id="rId12"/>
    <p:sldId id="266" r:id="rId13"/>
    <p:sldId id="281" r:id="rId14"/>
    <p:sldId id="283" r:id="rId1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bh-murerlaug.dk/video/Default.aspx?id=5" TargetMode="External"/><Relationship Id="rId2" Type="http://schemas.openxmlformats.org/officeDocument/2006/relationships/hyperlink" Target="https://www.aalborgportland.dk/vidensbase/blandetabeller/muremorte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alk.dk/product/roedvig-kulekalk-3010000/2-94" TargetMode="External"/><Relationship Id="rId5" Type="http://schemas.openxmlformats.org/officeDocument/2006/relationships/hyperlink" Target="https://slks.dk/fileadmin/user_upload/SLKS/Omraader/Kulturarv/Bygningsfredning/Gode_raad_om_vedligeholdelse/3.3_Traekning_af_gesimser.pdf" TargetMode="External"/><Relationship Id="rId4" Type="http://schemas.openxmlformats.org/officeDocument/2006/relationships/hyperlink" Target="https://pudsbogen.praxis.dk/788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E28802-EF6B-4D74-922C-F978FA3C8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710268"/>
            <a:ext cx="8972549" cy="2340568"/>
          </a:xfrm>
        </p:spPr>
        <p:txBody>
          <a:bodyPr/>
          <a:lstStyle/>
          <a:p>
            <a:r>
              <a:rPr lang="da-DK" dirty="0">
                <a:solidFill>
                  <a:schemeClr val="accent2">
                    <a:lumMod val="75000"/>
                  </a:schemeClr>
                </a:solidFill>
              </a:rPr>
              <a:t>Valgfri specialefag. Case A. Fagområdet Restaurering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8F2198E-5DEB-4BD7-8516-7AF5FD912A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>
                <a:solidFill>
                  <a:schemeClr val="accent2">
                    <a:lumMod val="75000"/>
                  </a:schemeClr>
                </a:solidFill>
              </a:rPr>
              <a:t>Kalle Brandt</a:t>
            </a:r>
          </a:p>
        </p:txBody>
      </p:sp>
    </p:spTree>
    <p:extLst>
      <p:ext uri="{BB962C8B-B14F-4D97-AF65-F5344CB8AC3E}">
        <p14:creationId xmlns:p14="http://schemas.microsoft.com/office/powerpoint/2010/main" val="1832283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7A3EAC-EBA2-45BD-8D72-E4E41898A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5325"/>
          </a:xfrm>
        </p:spPr>
        <p:txBody>
          <a:bodyPr/>
          <a:lstStyle/>
          <a:p>
            <a:pPr algn="ctr"/>
            <a:r>
              <a:rPr lang="da-DK" b="1" dirty="0">
                <a:solidFill>
                  <a:schemeClr val="accent2">
                    <a:lumMod val="75000"/>
                  </a:schemeClr>
                </a:solidFill>
              </a:rPr>
              <a:t>Indledning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571C8E-9B4F-4991-84AE-325E33B88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76" y="2670951"/>
            <a:ext cx="8596668" cy="3880773"/>
          </a:xfrm>
        </p:spPr>
        <p:txBody>
          <a:bodyPr/>
          <a:lstStyle/>
          <a:p>
            <a:pPr marL="0" indent="0" algn="ctr">
              <a:buSzPct val="90000"/>
              <a:buNone/>
            </a:pPr>
            <a:r>
              <a:rPr lang="da-DK" sz="2000" dirty="0"/>
              <a:t>Vedrørende restaureringsarbejde med gesimsen på hovedbygningen.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Hvad er der sket?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Revnede tagsten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Gesimsen og underliggende murværk ødelagt af frost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Hvad skal der ske?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Udskiftes og afsluttes med pudset (trukket) gesims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Udføre en prøvemur – skabelonen (slæden) har fået rigtig profil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endParaRPr lang="da-DK" dirty="0"/>
          </a:p>
          <a:p>
            <a:pPr>
              <a:buSzPct val="90000"/>
              <a:buFont typeface="Wingdings" panose="05000000000000000000" pitchFamily="2" charset="2"/>
              <a:buChar char="v"/>
            </a:pPr>
            <a:endParaRPr lang="da-DK" dirty="0"/>
          </a:p>
          <a:p>
            <a:pPr>
              <a:buSzPct val="90000"/>
              <a:buFont typeface="Wingdings" panose="05000000000000000000" pitchFamily="2" charset="2"/>
              <a:buChar char="v"/>
            </a:pPr>
            <a:endParaRPr lang="da-DK" dirty="0"/>
          </a:p>
          <a:p>
            <a:pPr>
              <a:buSzPct val="90000"/>
              <a:buFont typeface="Wingdings" panose="05000000000000000000" pitchFamily="2" charset="2"/>
              <a:buChar char="v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37647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3A37B-3C16-438B-BE8B-A32B496A7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accent2">
                    <a:lumMod val="75000"/>
                  </a:schemeClr>
                </a:solidFill>
              </a:rPr>
              <a:t>Problemformulering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D7282D1-9E12-4B1A-B46A-F3A33D4EA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Jeg skal blandt andet finde ud af hvordan: 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Man Fremstiller skabelon/slæde (passer med eksisterende murværk)</a:t>
            </a:r>
          </a:p>
          <a:p>
            <a:pPr marL="0" indent="0">
              <a:buSzPct val="90000"/>
              <a:buNone/>
            </a:pPr>
            <a:endParaRPr lang="da-DK" dirty="0"/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Man Anvende mørtel med styrke og smidighed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Om Mørtlen går i spænd med tidligere materialer og dets nuværende tilstand</a:t>
            </a:r>
          </a:p>
        </p:txBody>
      </p:sp>
    </p:spTree>
    <p:extLst>
      <p:ext uri="{BB962C8B-B14F-4D97-AF65-F5344CB8AC3E}">
        <p14:creationId xmlns:p14="http://schemas.microsoft.com/office/powerpoint/2010/main" val="744436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87F5BC-DB39-4642-B817-247ED5BB8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accent2">
                    <a:lumMod val="75000"/>
                  </a:schemeClr>
                </a:solidFill>
              </a:rPr>
              <a:t>Projektgranskning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A95830-47A8-4E47-9050-7E485DA9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85925"/>
            <a:ext cx="8596668" cy="5000625"/>
          </a:xfrm>
        </p:spPr>
        <p:txBody>
          <a:bodyPr/>
          <a:lstStyle/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Jeg har fundet en vejledning på opbygningen af en trukket gesims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Udkast, grov puds, finpuds og kalkning 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Fremstilling af skabelon, som passer til eksisterende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Før 1800 tallet brugte man typisk Kalk-hydraulisk kalkmørtel (KKH 20/80/475)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Denne vil jeg anvende til trukket gesims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KC 50/50/700 er egnet til mureafslutninger, gesimser og op muring.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Facaderne er opført som helstensmur. Udkradset, fuges og afrenses.</a:t>
            </a:r>
          </a:p>
          <a:p>
            <a:pPr marL="0" indent="0">
              <a:buSzPct val="90000"/>
              <a:buNone/>
            </a:pPr>
            <a:endParaRPr lang="da-DK" dirty="0"/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Jurakalk er fremstillet af en naturlig lerholdig kalksten. (Hydrauliske kalk)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r>
              <a:rPr lang="da-DK" dirty="0"/>
              <a:t>Kuglekalk er en hvid kalkdej – modsætning af hydraulisk kalk</a:t>
            </a:r>
          </a:p>
          <a:p>
            <a:pPr>
              <a:buSzPct val="90000"/>
              <a:buFont typeface="Wingdings" panose="05000000000000000000" pitchFamily="2" charset="2"/>
              <a:buChar char="v"/>
            </a:pPr>
            <a:endParaRPr lang="da-DK" dirty="0"/>
          </a:p>
          <a:p>
            <a:pPr marL="0" indent="0">
              <a:buSzPct val="90000"/>
              <a:buNone/>
            </a:pPr>
            <a:endParaRPr lang="da-DK" dirty="0"/>
          </a:p>
          <a:p>
            <a:pPr>
              <a:buSzPct val="90000"/>
              <a:buFont typeface="Wingdings" panose="05000000000000000000" pitchFamily="2" charset="2"/>
              <a:buChar char="v"/>
            </a:pPr>
            <a:endParaRPr lang="da-DK" dirty="0"/>
          </a:p>
          <a:p>
            <a:pPr>
              <a:buSzPct val="90000"/>
              <a:buFont typeface="Wingdings" panose="05000000000000000000" pitchFamily="2" charset="2"/>
              <a:buChar char="v"/>
            </a:pPr>
            <a:endParaRPr lang="da-DK" dirty="0"/>
          </a:p>
          <a:p>
            <a:pPr>
              <a:buSzPct val="90000"/>
              <a:buFont typeface="Wingdings" panose="05000000000000000000" pitchFamily="2" charset="2"/>
              <a:buChar char="v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31816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0FDE40-F819-4C70-AB66-DDE3F8A24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accent2">
                    <a:lumMod val="75000"/>
                  </a:schemeClr>
                </a:solidFill>
              </a:rPr>
              <a:t>Informationssøgning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20EDB5-147D-4FEA-86AB-D0B712FB4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Jeg har været ind på Aalborg Portland og undersøge blandingsforhold </a:t>
            </a:r>
            <a:r>
              <a:rPr lang="da-DK" dirty="0">
                <a:hlinkClick r:id="rId2"/>
              </a:rPr>
              <a:t>https://www.aalborgportland.dk/vidensbase/blandetabeller/muremortel/</a:t>
            </a:r>
            <a:endParaRPr lang="da-DK" dirty="0"/>
          </a:p>
          <a:p>
            <a:r>
              <a:rPr lang="da-DK" dirty="0"/>
              <a:t>Undersøgt udøvelsen om trukken gesims </a:t>
            </a:r>
            <a:r>
              <a:rPr lang="da-DK" dirty="0">
                <a:hlinkClick r:id="rId3"/>
              </a:rPr>
              <a:t>http://www.kbh-murerlaug.dk/video/Default.aspx?id=5</a:t>
            </a:r>
            <a:endParaRPr lang="da-DK" dirty="0"/>
          </a:p>
          <a:p>
            <a:r>
              <a:rPr lang="da-DK" dirty="0"/>
              <a:t>Fremstilling af Slæden </a:t>
            </a:r>
            <a:r>
              <a:rPr lang="da-DK" dirty="0">
                <a:hlinkClick r:id="rId3"/>
              </a:rPr>
              <a:t>http://www.kbh-murerlaug.dk/video/Default.aspx?id=5</a:t>
            </a:r>
            <a:endParaRPr lang="da-DK" dirty="0"/>
          </a:p>
          <a:p>
            <a:r>
              <a:rPr lang="da-DK" dirty="0"/>
              <a:t>Pudsbogen trækning af gesims </a:t>
            </a:r>
            <a:r>
              <a:rPr lang="da-DK" dirty="0">
                <a:hlinkClick r:id="rId4"/>
              </a:rPr>
              <a:t>https://pudsbogen.praxis.dk/7881</a:t>
            </a:r>
            <a:endParaRPr lang="da-DK" dirty="0"/>
          </a:p>
          <a:p>
            <a:r>
              <a:rPr lang="da-DK" dirty="0"/>
              <a:t>Information om gesimsens historie og gamle materialer </a:t>
            </a:r>
            <a:r>
              <a:rPr lang="da-DK" dirty="0">
                <a:hlinkClick r:id="rId5"/>
              </a:rPr>
              <a:t>https://slks.dk/fileadmin/user_upload/SLKS/Omraader/Kulturarv/Bygningsfredning/Gode_raad_om_vedligeholdelse/3.3_Traekning_af_gesimser.pdf</a:t>
            </a:r>
            <a:endParaRPr lang="da-DK" dirty="0"/>
          </a:p>
          <a:p>
            <a:r>
              <a:rPr lang="da-DK" dirty="0"/>
              <a:t>Information om Jura kalk og kule kalk </a:t>
            </a:r>
            <a:r>
              <a:rPr lang="da-DK" dirty="0">
                <a:hlinkClick r:id="rId6"/>
              </a:rPr>
              <a:t>https://kalk.dk/product/roedvig-kulekalk-3010000/2-94</a:t>
            </a:r>
            <a:endParaRPr lang="da-DK" dirty="0"/>
          </a:p>
          <a:p>
            <a:pPr>
              <a:buSzPct val="90000"/>
              <a:buFont typeface="Wingdings" panose="05000000000000000000" pitchFamily="2" charset="2"/>
              <a:buChar char="v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00894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09B95E-AF47-474E-8008-E60E2B67A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accent2">
                    <a:lumMod val="75000"/>
                  </a:schemeClr>
                </a:solidFill>
              </a:rPr>
              <a:t>Skitsetegninger</a:t>
            </a:r>
          </a:p>
        </p:txBody>
      </p:sp>
      <p:pic>
        <p:nvPicPr>
          <p:cNvPr id="5" name="Pladsholder til indhold 4" descr="Et billede, der indeholder væg, indendørs, tekst&#10;&#10;Automatisk genereret beskrivelse">
            <a:extLst>
              <a:ext uri="{FF2B5EF4-FFF2-40B4-BE49-F238E27FC236}">
                <a16:creationId xmlns:a16="http://schemas.microsoft.com/office/drawing/2014/main" id="{56ED4344-C3AA-4289-A05D-39D8C0118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269" y="1517650"/>
            <a:ext cx="3888581" cy="2916436"/>
          </a:xfrm>
        </p:spPr>
      </p:pic>
      <p:pic>
        <p:nvPicPr>
          <p:cNvPr id="7" name="Billede 6" descr="Et billede, der indeholder tekst&#10;&#10;Automatisk genereret beskrivelse">
            <a:extLst>
              <a:ext uri="{FF2B5EF4-FFF2-40B4-BE49-F238E27FC236}">
                <a16:creationId xmlns:a16="http://schemas.microsoft.com/office/drawing/2014/main" id="{679B9352-031C-4401-BD89-A698A4269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851" y="1517650"/>
            <a:ext cx="3200763" cy="3657601"/>
          </a:xfrm>
          <a:prstGeom prst="rect">
            <a:avLst/>
          </a:prstGeom>
        </p:spPr>
      </p:pic>
      <p:pic>
        <p:nvPicPr>
          <p:cNvPr id="9" name="Billede 8" descr="Et billede, der indeholder tekst, kort&#10;&#10;Automatisk genereret beskrivelse">
            <a:extLst>
              <a:ext uri="{FF2B5EF4-FFF2-40B4-BE49-F238E27FC236}">
                <a16:creationId xmlns:a16="http://schemas.microsoft.com/office/drawing/2014/main" id="{7AD63C47-3F9D-417E-B07C-9BAE3B07E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614" y="1517650"/>
            <a:ext cx="2485662" cy="3657601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F60F09BB-147D-4B4F-B51B-5A64BA93F1BE}"/>
              </a:ext>
            </a:extLst>
          </p:cNvPr>
          <p:cNvSpPr txBox="1"/>
          <p:nvPr/>
        </p:nvSpPr>
        <p:spPr>
          <a:xfrm>
            <a:off x="1245581" y="4434086"/>
            <a:ext cx="3790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Facade skitse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69BAF01E-4BCA-44C9-AB5C-9C4F1362B982}"/>
              </a:ext>
            </a:extLst>
          </p:cNvPr>
          <p:cNvSpPr txBox="1"/>
          <p:nvPr/>
        </p:nvSpPr>
        <p:spPr>
          <a:xfrm>
            <a:off x="5091112" y="5175251"/>
            <a:ext cx="2009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Snit skitse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C6CC03D0-6952-43DB-95B4-A86A2DE8D1BC}"/>
              </a:ext>
            </a:extLst>
          </p:cNvPr>
          <p:cNvSpPr txBox="1"/>
          <p:nvPr/>
        </p:nvSpPr>
        <p:spPr>
          <a:xfrm>
            <a:off x="7724614" y="5175251"/>
            <a:ext cx="1705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Slæde skitse</a:t>
            </a:r>
          </a:p>
        </p:txBody>
      </p:sp>
    </p:spTree>
    <p:extLst>
      <p:ext uri="{BB962C8B-B14F-4D97-AF65-F5344CB8AC3E}">
        <p14:creationId xmlns:p14="http://schemas.microsoft.com/office/powerpoint/2010/main" val="2956330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726692-85AB-4CCD-9346-66BB9E992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accent2">
                    <a:lumMod val="75000"/>
                  </a:schemeClr>
                </a:solidFill>
              </a:rPr>
              <a:t>Arbejdstegninger</a:t>
            </a:r>
          </a:p>
        </p:txBody>
      </p:sp>
      <p:pic>
        <p:nvPicPr>
          <p:cNvPr id="8" name="Pladsholder til indhold 7" descr="Et billede, der indeholder tekst, whiteboard&#10;&#10;Automatisk genereret beskrivelse">
            <a:extLst>
              <a:ext uri="{FF2B5EF4-FFF2-40B4-BE49-F238E27FC236}">
                <a16:creationId xmlns:a16="http://schemas.microsoft.com/office/drawing/2014/main" id="{1C5D54E8-8205-43F7-9905-025C5C5CC5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697" y="1400175"/>
            <a:ext cx="3924049" cy="2755265"/>
          </a:xfrm>
        </p:spPr>
      </p:pic>
      <p:pic>
        <p:nvPicPr>
          <p:cNvPr id="10" name="Billede 9" descr="Et billede, der indeholder tekst, indendørs, væg&#10;&#10;Automatisk genereret beskrivelse">
            <a:extLst>
              <a:ext uri="{FF2B5EF4-FFF2-40B4-BE49-F238E27FC236}">
                <a16:creationId xmlns:a16="http://schemas.microsoft.com/office/drawing/2014/main" id="{37D0A89D-4EEF-4158-960F-EC7094AF6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7746" y="1400175"/>
            <a:ext cx="2906476" cy="4057650"/>
          </a:xfrm>
          <a:prstGeom prst="rect">
            <a:avLst/>
          </a:prstGeom>
        </p:spPr>
      </p:pic>
      <p:pic>
        <p:nvPicPr>
          <p:cNvPr id="12" name="Billede 11" descr="Et billede, der indeholder tekst, whiteboard&#10;&#10;Automatisk genereret beskrivelse">
            <a:extLst>
              <a:ext uri="{FF2B5EF4-FFF2-40B4-BE49-F238E27FC236}">
                <a16:creationId xmlns:a16="http://schemas.microsoft.com/office/drawing/2014/main" id="{25D429D5-9FF1-42B1-90FF-6FD5CC2712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36" t="5171" r="6099" b="3444"/>
          <a:stretch/>
        </p:blipFill>
        <p:spPr>
          <a:xfrm>
            <a:off x="7004222" y="1400175"/>
            <a:ext cx="2773417" cy="4057650"/>
          </a:xfrm>
          <a:prstGeom prst="rect">
            <a:avLst/>
          </a:prstGeom>
        </p:spPr>
      </p:pic>
      <p:sp>
        <p:nvSpPr>
          <p:cNvPr id="13" name="Tekstfelt 12">
            <a:extLst>
              <a:ext uri="{FF2B5EF4-FFF2-40B4-BE49-F238E27FC236}">
                <a16:creationId xmlns:a16="http://schemas.microsoft.com/office/drawing/2014/main" id="{FD4A4BEF-6E02-461F-B54C-26B6CD870F06}"/>
              </a:ext>
            </a:extLst>
          </p:cNvPr>
          <p:cNvSpPr txBox="1"/>
          <p:nvPr/>
        </p:nvSpPr>
        <p:spPr>
          <a:xfrm>
            <a:off x="1185126" y="4155440"/>
            <a:ext cx="1901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Facade tegning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C5E77741-8055-40E7-9C91-51E27585A2C2}"/>
              </a:ext>
            </a:extLst>
          </p:cNvPr>
          <p:cNvSpPr txBox="1"/>
          <p:nvPr/>
        </p:nvSpPr>
        <p:spPr>
          <a:xfrm>
            <a:off x="4699172" y="5457825"/>
            <a:ext cx="2305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Detalje tegning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CD75004A-0A3D-4A9C-9C13-DD6577B1DBB0}"/>
              </a:ext>
            </a:extLst>
          </p:cNvPr>
          <p:cNvSpPr txBox="1"/>
          <p:nvPr/>
        </p:nvSpPr>
        <p:spPr>
          <a:xfrm>
            <a:off x="7609735" y="5457825"/>
            <a:ext cx="200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Plan tegning</a:t>
            </a:r>
          </a:p>
        </p:txBody>
      </p:sp>
    </p:spTree>
    <p:extLst>
      <p:ext uri="{BB962C8B-B14F-4D97-AF65-F5344CB8AC3E}">
        <p14:creationId xmlns:p14="http://schemas.microsoft.com/office/powerpoint/2010/main" val="2884549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0056" y="685800"/>
            <a:ext cx="8906495" cy="952995"/>
          </a:xfrm>
        </p:spPr>
        <p:txBody>
          <a:bodyPr/>
          <a:lstStyle/>
          <a:p>
            <a:r>
              <a:rPr lang="da-DK" b="1" dirty="0"/>
              <a:t>Tidsplan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F1417A1-FD0E-4F2E-A7B4-51FB1C045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65" y="1638795"/>
            <a:ext cx="5467477" cy="2508922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E045F3F5-4961-446E-B779-0D4CD2724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65" y="4147717"/>
            <a:ext cx="5467476" cy="250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49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159A79-E370-4822-BE58-6BBA8A855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Praktiske del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FFCAE43-A3AC-4D38-B1D0-2EF79EBE79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642728"/>
            <a:ext cx="2679406" cy="3572540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1FDA4834-5713-4A32-920B-3901F6063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405" y="1642728"/>
            <a:ext cx="2679405" cy="3572540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4D3A0E31-7FBA-4C24-A44E-1F0D75E55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8811" y="1642728"/>
            <a:ext cx="2679405" cy="3572540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02F0F2AF-E9D9-4409-B597-B081BF872A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8216" y="1642729"/>
            <a:ext cx="2679405" cy="3572540"/>
          </a:xfrm>
          <a:prstGeom prst="rect">
            <a:avLst/>
          </a:prstGeom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D93E1C4D-BFF7-4885-AD3A-EEC322D38305}"/>
              </a:ext>
            </a:extLst>
          </p:cNvPr>
          <p:cNvSpPr txBox="1"/>
          <p:nvPr/>
        </p:nvSpPr>
        <p:spPr>
          <a:xfrm>
            <a:off x="896302" y="5335654"/>
            <a:ext cx="8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Udkast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9D4600DD-9982-4571-8730-7F22E898434A}"/>
              </a:ext>
            </a:extLst>
          </p:cNvPr>
          <p:cNvSpPr txBox="1"/>
          <p:nvPr/>
        </p:nvSpPr>
        <p:spPr>
          <a:xfrm>
            <a:off x="3469569" y="5335654"/>
            <a:ext cx="1219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Grov puds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CA6A4749-C48B-4317-8A5F-2669F7E87D40}"/>
              </a:ext>
            </a:extLst>
          </p:cNvPr>
          <p:cNvSpPr txBox="1"/>
          <p:nvPr/>
        </p:nvSpPr>
        <p:spPr>
          <a:xfrm>
            <a:off x="6207596" y="5323131"/>
            <a:ext cx="981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Finpuds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5706D42A-3542-471B-AB88-DDA787508848}"/>
              </a:ext>
            </a:extLst>
          </p:cNvPr>
          <p:cNvSpPr txBox="1"/>
          <p:nvPr/>
        </p:nvSpPr>
        <p:spPr>
          <a:xfrm>
            <a:off x="8834748" y="5323131"/>
            <a:ext cx="1086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Kalk Lag</a:t>
            </a:r>
          </a:p>
        </p:txBody>
      </p:sp>
    </p:spTree>
    <p:extLst>
      <p:ext uri="{BB962C8B-B14F-4D97-AF65-F5344CB8AC3E}">
        <p14:creationId xmlns:p14="http://schemas.microsoft.com/office/powerpoint/2010/main" val="4147395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Arbejdsmiljø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3FE19E3-7481-4426-94BE-627839443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92" y="1983106"/>
            <a:ext cx="8560838" cy="1445894"/>
          </a:xfr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41C4844D-EB50-4A76-8366-385992309019}"/>
              </a:ext>
            </a:extLst>
          </p:cNvPr>
          <p:cNvSpPr/>
          <p:nvPr/>
        </p:nvSpPr>
        <p:spPr>
          <a:xfrm>
            <a:off x="3749945" y="399871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da-DK" dirty="0"/>
          </a:p>
          <a:p>
            <a:endParaRPr lang="da-DK" dirty="0"/>
          </a:p>
        </p:txBody>
      </p:sp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id="{3FEEAFD8-08EF-48B6-9033-55B8A5D4D360}"/>
              </a:ext>
            </a:extLst>
          </p:cNvPr>
          <p:cNvSpPr txBox="1">
            <a:spLocks/>
          </p:cNvSpPr>
          <p:nvPr/>
        </p:nvSpPr>
        <p:spPr>
          <a:xfrm>
            <a:off x="1484311" y="3735705"/>
            <a:ext cx="10018713" cy="2640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Handsker = beskytter hænderne af basen i cementen</a:t>
            </a:r>
          </a:p>
          <a:p>
            <a:r>
              <a:rPr lang="da-DK" dirty="0"/>
              <a:t>Arbejdstøj = passende slidstærkt tøj til arbejdet </a:t>
            </a:r>
          </a:p>
          <a:p>
            <a:r>
              <a:rPr lang="da-DK" dirty="0"/>
              <a:t>Øjenværn = beskytter ved brug af skæremaskiner (vinkelsliber, våd </a:t>
            </a:r>
            <a:r>
              <a:rPr lang="da-DK" dirty="0" err="1"/>
              <a:t>skerer</a:t>
            </a:r>
            <a:endParaRPr lang="da-DK" dirty="0"/>
          </a:p>
          <a:p>
            <a:r>
              <a:rPr lang="da-DK" dirty="0"/>
              <a:t>Støvmaske = hvis der er støv partikler i luften </a:t>
            </a:r>
          </a:p>
          <a:p>
            <a:r>
              <a:rPr lang="da-DK" dirty="0"/>
              <a:t>Fodværn = ved tab af værktøj/materialer </a:t>
            </a:r>
          </a:p>
          <a:p>
            <a:r>
              <a:rPr lang="da-DK" dirty="0"/>
              <a:t>Høreværn = ved larmende arbejde  </a:t>
            </a:r>
          </a:p>
          <a:p>
            <a:r>
              <a:rPr lang="da-DK" dirty="0"/>
              <a:t>Knæpuder = ved arbejde nede på jorden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32339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0724" y="702427"/>
            <a:ext cx="3138737" cy="1317722"/>
          </a:xfrm>
        </p:spPr>
        <p:txBody>
          <a:bodyPr/>
          <a:lstStyle/>
          <a:p>
            <a:r>
              <a:rPr lang="da-DK" b="1" dirty="0"/>
              <a:t>Værktøjer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50021" y="872489"/>
            <a:ext cx="2584770" cy="5654041"/>
          </a:xfrm>
        </p:spPr>
        <p:txBody>
          <a:bodyPr>
            <a:normAutofit fontScale="85000" lnSpcReduction="20000"/>
          </a:bodyPr>
          <a:lstStyle/>
          <a:p>
            <a:r>
              <a:rPr lang="da-DK" dirty="0"/>
              <a:t>Murerske </a:t>
            </a:r>
          </a:p>
          <a:p>
            <a:r>
              <a:rPr lang="da-DK" dirty="0"/>
              <a:t>Slæde </a:t>
            </a:r>
          </a:p>
          <a:p>
            <a:r>
              <a:rPr lang="da-DK" dirty="0"/>
              <a:t>Lodstok </a:t>
            </a:r>
          </a:p>
          <a:p>
            <a:r>
              <a:rPr lang="da-DK" dirty="0"/>
              <a:t>Murhammer</a:t>
            </a:r>
          </a:p>
          <a:p>
            <a:r>
              <a:rPr lang="da-DK" dirty="0"/>
              <a:t>Stenklipper </a:t>
            </a:r>
          </a:p>
          <a:p>
            <a:r>
              <a:rPr lang="da-DK" dirty="0"/>
              <a:t>Fugeske </a:t>
            </a:r>
          </a:p>
          <a:p>
            <a:r>
              <a:rPr lang="da-DK" dirty="0"/>
              <a:t>Tvangsblander</a:t>
            </a:r>
          </a:p>
          <a:p>
            <a:r>
              <a:rPr lang="da-DK" dirty="0"/>
              <a:t>Vaskekar </a:t>
            </a:r>
          </a:p>
          <a:p>
            <a:r>
              <a:rPr lang="da-DK" dirty="0"/>
              <a:t>Stentang </a:t>
            </a:r>
          </a:p>
          <a:p>
            <a:r>
              <a:rPr lang="da-DK" dirty="0"/>
              <a:t>Stenvogn</a:t>
            </a:r>
          </a:p>
          <a:p>
            <a:r>
              <a:rPr lang="da-DK" dirty="0"/>
              <a:t>‘’ko’’</a:t>
            </a:r>
          </a:p>
          <a:p>
            <a:r>
              <a:rPr lang="da-DK" dirty="0"/>
              <a:t>Pensel </a:t>
            </a:r>
          </a:p>
          <a:p>
            <a:r>
              <a:rPr lang="da-DK" dirty="0"/>
              <a:t>Snor + holder </a:t>
            </a:r>
          </a:p>
          <a:p>
            <a:r>
              <a:rPr lang="da-DK" dirty="0"/>
              <a:t>90* vinkel</a:t>
            </a:r>
          </a:p>
          <a:p>
            <a:r>
              <a:rPr lang="da-DK" dirty="0"/>
              <a:t>Ret skinne</a:t>
            </a:r>
          </a:p>
          <a:p>
            <a:r>
              <a:rPr lang="da-DK" dirty="0"/>
              <a:t>Våd skærer</a:t>
            </a:r>
          </a:p>
          <a:p>
            <a:r>
              <a:rPr lang="da-DK" dirty="0"/>
              <a:t>Stålbredt</a:t>
            </a:r>
          </a:p>
          <a:p>
            <a:r>
              <a:rPr lang="da-DK" dirty="0"/>
              <a:t>Filts bræt    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6846BBA-2B5D-44DF-9EC5-7A9DB43CB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398" y="2233043"/>
            <a:ext cx="3848102" cy="384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03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2527619" y="190500"/>
            <a:ext cx="10018713" cy="1752599"/>
          </a:xfrm>
        </p:spPr>
        <p:txBody>
          <a:bodyPr/>
          <a:lstStyle/>
          <a:p>
            <a:r>
              <a:rPr lang="da-DK" b="1" dirty="0"/>
              <a:t>Økonomi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5FCC61F4-9B12-43AD-83A7-E44A037894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229" y="648652"/>
            <a:ext cx="3987725" cy="5560696"/>
          </a:xfr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EA3C30B8-35CB-46B6-B125-0CAB2170466B}"/>
              </a:ext>
            </a:extLst>
          </p:cNvPr>
          <p:cNvSpPr/>
          <p:nvPr/>
        </p:nvSpPr>
        <p:spPr>
          <a:xfrm>
            <a:off x="1519478" y="1943099"/>
            <a:ext cx="36485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Mursten 420,-</a:t>
            </a:r>
          </a:p>
          <a:p>
            <a:r>
              <a:rPr lang="da-DK" dirty="0"/>
              <a:t>30cm </a:t>
            </a:r>
            <a:r>
              <a:rPr lang="da-DK" dirty="0" err="1"/>
              <a:t>murpap</a:t>
            </a:r>
            <a:r>
              <a:rPr lang="da-DK" dirty="0"/>
              <a:t> 11,53,-</a:t>
            </a:r>
          </a:p>
          <a:p>
            <a:r>
              <a:rPr lang="da-DK" dirty="0"/>
              <a:t>Bakkemørtel 76,80,-</a:t>
            </a:r>
          </a:p>
          <a:p>
            <a:r>
              <a:rPr lang="da-DK" dirty="0"/>
              <a:t>Strandsandmørtel 13,-</a:t>
            </a:r>
          </a:p>
          <a:p>
            <a:r>
              <a:rPr lang="da-DK" dirty="0"/>
              <a:t>Murersyre 61,27,-</a:t>
            </a:r>
          </a:p>
          <a:p>
            <a:r>
              <a:rPr lang="da-DK" dirty="0"/>
              <a:t>Hele op muring koster 582,60 </a:t>
            </a:r>
            <a:r>
              <a:rPr lang="da-DK" dirty="0" err="1"/>
              <a:t>kr</a:t>
            </a:r>
            <a:endParaRPr lang="da-DK" dirty="0"/>
          </a:p>
          <a:p>
            <a:endParaRPr lang="da-DK" dirty="0"/>
          </a:p>
          <a:p>
            <a:r>
              <a:rPr lang="da-DK" dirty="0"/>
              <a:t>Pudsning af gesims </a:t>
            </a:r>
          </a:p>
          <a:p>
            <a:r>
              <a:rPr lang="da-DK" dirty="0"/>
              <a:t>Kule kalk 25,-</a:t>
            </a:r>
          </a:p>
          <a:p>
            <a:r>
              <a:rPr lang="da-DK" dirty="0"/>
              <a:t>Jura kalk  50,-</a:t>
            </a:r>
          </a:p>
          <a:p>
            <a:r>
              <a:rPr lang="da-DK" dirty="0"/>
              <a:t>Sand         25,-</a:t>
            </a:r>
          </a:p>
          <a:p>
            <a:r>
              <a:rPr lang="da-DK" dirty="0"/>
              <a:t>I alt            100,-</a:t>
            </a:r>
          </a:p>
          <a:p>
            <a:endParaRPr lang="da-DK" dirty="0"/>
          </a:p>
          <a:p>
            <a:r>
              <a:rPr lang="da-DK" dirty="0"/>
              <a:t>Samlet beløb                  </a:t>
            </a:r>
            <a:r>
              <a:rPr lang="da-DK" u="sng" dirty="0"/>
              <a:t>682,60 </a:t>
            </a:r>
            <a:r>
              <a:rPr lang="da-DK" u="sng" dirty="0" err="1"/>
              <a:t>kr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62567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9731" y="428296"/>
            <a:ext cx="10018713" cy="1752599"/>
          </a:xfrm>
        </p:spPr>
        <p:txBody>
          <a:bodyPr/>
          <a:lstStyle/>
          <a:p>
            <a:r>
              <a:rPr lang="da-DK" b="1" dirty="0"/>
              <a:t>Test af produkt /</a:t>
            </a:r>
            <a:r>
              <a:rPr lang="da-DK" dirty="0"/>
              <a:t> </a:t>
            </a:r>
            <a:r>
              <a:rPr lang="da-DK" b="1" dirty="0"/>
              <a:t>Kvalitetssikring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99C3084-6F7F-455D-94F1-FC6359FD8F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997" y="1819359"/>
            <a:ext cx="2610740" cy="4076040"/>
          </a:xfrm>
        </p:spPr>
      </p:pic>
    </p:spTree>
    <p:extLst>
      <p:ext uri="{BB962C8B-B14F-4D97-AF65-F5344CB8AC3E}">
        <p14:creationId xmlns:p14="http://schemas.microsoft.com/office/powerpoint/2010/main" val="2335286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BE4C31-0E41-4A20-BDA5-CE23E8AB5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Test af produkt /</a:t>
            </a:r>
            <a:r>
              <a:rPr lang="da-DK" dirty="0"/>
              <a:t> </a:t>
            </a:r>
            <a:r>
              <a:rPr lang="da-DK" b="1" dirty="0"/>
              <a:t>Kvalitetssikring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1AB0B7-FCD5-4FA8-9447-1CAB6ED18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Slæde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A0476A0-E7EF-4D0F-82CC-6FF840E0A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468" y="3992813"/>
            <a:ext cx="1954848" cy="2675156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C7A3FEF5-9372-42BB-A01E-6D3D456E2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57" y="3992813"/>
            <a:ext cx="3277487" cy="2675157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7447B305-6F3C-445B-AAA0-8FF5FD9BA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8750" y="1317656"/>
            <a:ext cx="2910580" cy="2701452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4727569B-493E-4A95-AACF-91C24CB187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325" y="1343951"/>
            <a:ext cx="2155425" cy="2675157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B5E15322-8F9D-4E98-8FC3-F67B6FB665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745" y="1343952"/>
            <a:ext cx="2910580" cy="2675156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F4F502A6-8BF3-45DA-BE45-E9D09063A6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9110" y="4019108"/>
            <a:ext cx="2148891" cy="264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3952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Gul-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436</TotalTime>
  <Words>496</Words>
  <Application>Microsoft Office PowerPoint</Application>
  <PresentationFormat>Widescreen</PresentationFormat>
  <Paragraphs>98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9" baseType="lpstr">
      <vt:lpstr>Arial</vt:lpstr>
      <vt:lpstr>Trebuchet MS</vt:lpstr>
      <vt:lpstr>Wingdings</vt:lpstr>
      <vt:lpstr>Wingdings 3</vt:lpstr>
      <vt:lpstr>Facet</vt:lpstr>
      <vt:lpstr>Valgfri specialefag. Case A. Fagområdet Restaurering</vt:lpstr>
      <vt:lpstr>Indledning</vt:lpstr>
      <vt:lpstr>Problemformulering</vt:lpstr>
      <vt:lpstr>Projektgranskning</vt:lpstr>
      <vt:lpstr>Informationssøgning </vt:lpstr>
      <vt:lpstr>Skitsetegninger</vt:lpstr>
      <vt:lpstr>Arbejdstegninger</vt:lpstr>
      <vt:lpstr>Tidsplan</vt:lpstr>
      <vt:lpstr>Praktiske del</vt:lpstr>
      <vt:lpstr>Arbejdsmiljø</vt:lpstr>
      <vt:lpstr>Værktøjer</vt:lpstr>
      <vt:lpstr>Økonomi</vt:lpstr>
      <vt:lpstr>Test af produkt / Kvalitetssikring</vt:lpstr>
      <vt:lpstr>Test af produkt / Kvalitetssikring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Ditte Pedersen</dc:creator>
  <cp:lastModifiedBy>Kalle Emil Woody Winther Brandt</cp:lastModifiedBy>
  <cp:revision>10</cp:revision>
  <cp:lastPrinted>2019-09-24T10:23:55Z</cp:lastPrinted>
  <dcterms:created xsi:type="dcterms:W3CDTF">2019-08-31T13:32:41Z</dcterms:created>
  <dcterms:modified xsi:type="dcterms:W3CDTF">2019-09-24T10:24:00Z</dcterms:modified>
</cp:coreProperties>
</file>