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9" r:id="rId4"/>
  </p:sldMasterIdLst>
  <p:sldIdLst>
    <p:sldId id="259" r:id="rId5"/>
    <p:sldId id="257" r:id="rId6"/>
    <p:sldId id="285" r:id="rId7"/>
    <p:sldId id="269" r:id="rId8"/>
    <p:sldId id="282" r:id="rId9"/>
    <p:sldId id="284" r:id="rId10"/>
    <p:sldId id="283" r:id="rId11"/>
    <p:sldId id="286" r:id="rId12"/>
    <p:sldId id="260" r:id="rId13"/>
    <p:sldId id="268" r:id="rId14"/>
    <p:sldId id="262" r:id="rId15"/>
    <p:sldId id="274" r:id="rId16"/>
    <p:sldId id="263" r:id="rId17"/>
    <p:sldId id="264" r:id="rId18"/>
    <p:sldId id="265" r:id="rId19"/>
    <p:sldId id="266" r:id="rId20"/>
    <p:sldId id="287" r:id="rId21"/>
    <p:sldId id="290" r:id="rId22"/>
    <p:sldId id="288" r:id="rId23"/>
    <p:sldId id="289" r:id="rId24"/>
    <p:sldId id="292" r:id="rId25"/>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jørg Joensen Eskildsen" initials="BJE" lastIdx="1" clrIdx="0">
    <p:extLst>
      <p:ext uri="{19B8F6BF-5375-455C-9EA6-DF929625EA0E}">
        <p15:presenceInfo xmlns:p15="http://schemas.microsoft.com/office/powerpoint/2012/main" userId="Bjørg Joensen Eskildsen" providerId="None"/>
      </p:ext>
    </p:extLst>
  </p:cmAuthor>
  <p:cmAuthor id="2" name="elev" initials="e" lastIdx="1" clrIdx="1">
    <p:extLst>
      <p:ext uri="{19B8F6BF-5375-455C-9EA6-DF929625EA0E}">
        <p15:presenceInfo xmlns:p15="http://schemas.microsoft.com/office/powerpoint/2012/main" userId="elev"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84" d="100"/>
          <a:sy n="84" d="100"/>
        </p:scale>
        <p:origin x="90" y="2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19-08-26T13:33:05.493" idx="1">
    <p:pos x="10" y="10"/>
    <p:text/>
    <p:extLst>
      <p:ext uri="{C676402C-5697-4E1C-873F-D02D1690AC5C}">
        <p15:threadingInfo xmlns:p15="http://schemas.microsoft.com/office/powerpoint/2012/main" timeZoneBias="-12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da-DK" smtClean="0"/>
              <a:t>Klik for at redigere i master</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smtClean="0"/>
              <a:t>Klik for at redigere undertiteltypografien i masteren</a:t>
            </a:r>
            <a:endParaRPr lang="en-US" dirty="0"/>
          </a:p>
        </p:txBody>
      </p:sp>
      <p:sp>
        <p:nvSpPr>
          <p:cNvPr id="4" name="Date Placeholder 3"/>
          <p:cNvSpPr>
            <a:spLocks noGrp="1"/>
          </p:cNvSpPr>
          <p:nvPr>
            <p:ph type="dt" sz="half" idx="10"/>
          </p:nvPr>
        </p:nvSpPr>
        <p:spPr/>
        <p:txBody>
          <a:bodyPr/>
          <a:lstStyle/>
          <a:p>
            <a:fld id="{000B42AC-0802-4161-8AE8-B859A63C9795}" type="datetimeFigureOut">
              <a:rPr lang="da-DK" smtClean="0"/>
              <a:t>28-08-2019</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1D41188F-4567-43F4-A241-2701DB9131BD}" type="slidenum">
              <a:rPr lang="da-DK" smtClean="0"/>
              <a:t>‹nr.›</a:t>
            </a:fld>
            <a:endParaRPr lang="da-DK"/>
          </a:p>
        </p:txBody>
      </p:sp>
    </p:spTree>
    <p:extLst>
      <p:ext uri="{BB962C8B-B14F-4D97-AF65-F5344CB8AC3E}">
        <p14:creationId xmlns:p14="http://schemas.microsoft.com/office/powerpoint/2010/main" val="4975323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a:t>
            </a:r>
            <a:endParaRPr lang="en-US" dirty="0"/>
          </a:p>
        </p:txBody>
      </p:sp>
      <p:sp>
        <p:nvSpPr>
          <p:cNvPr id="3" name="Content Placeholder 2"/>
          <p:cNvSpPr>
            <a:spLocks noGrp="1"/>
          </p:cNvSpPr>
          <p:nvPr>
            <p:ph idx="1"/>
          </p:nvPr>
        </p:nvSpPr>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7" name="Date Placeholder 3"/>
          <p:cNvSpPr>
            <a:spLocks noGrp="1"/>
          </p:cNvSpPr>
          <p:nvPr>
            <p:ph type="dt" sz="half" idx="10"/>
          </p:nvPr>
        </p:nvSpPr>
        <p:spPr/>
        <p:txBody>
          <a:bodyPr/>
          <a:lstStyle/>
          <a:p>
            <a:fld id="{000B42AC-0802-4161-8AE8-B859A63C9795}" type="datetimeFigureOut">
              <a:rPr lang="da-DK" smtClean="0"/>
              <a:t>28-08-2019</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1D41188F-4567-43F4-A241-2701DB9131BD}" type="slidenum">
              <a:rPr lang="da-DK" smtClean="0"/>
              <a:t>‹nr.›</a:t>
            </a:fld>
            <a:endParaRPr lang="da-DK"/>
          </a:p>
        </p:txBody>
      </p:sp>
    </p:spTree>
    <p:extLst>
      <p:ext uri="{BB962C8B-B14F-4D97-AF65-F5344CB8AC3E}">
        <p14:creationId xmlns:p14="http://schemas.microsoft.com/office/powerpoint/2010/main" val="73742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da-DK" smtClean="0"/>
              <a:t>Klik for at redigere i master</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smtClean="0"/>
              <a:t>Rediger typografien i masterens</a:t>
            </a:r>
          </a:p>
        </p:txBody>
      </p:sp>
      <p:sp>
        <p:nvSpPr>
          <p:cNvPr id="4" name="Date Placeholder 3"/>
          <p:cNvSpPr>
            <a:spLocks noGrp="1"/>
          </p:cNvSpPr>
          <p:nvPr>
            <p:ph type="dt" sz="half" idx="10"/>
          </p:nvPr>
        </p:nvSpPr>
        <p:spPr/>
        <p:txBody>
          <a:bodyPr/>
          <a:lstStyle/>
          <a:p>
            <a:fld id="{000B42AC-0802-4161-8AE8-B859A63C9795}" type="datetimeFigureOut">
              <a:rPr lang="da-DK" smtClean="0"/>
              <a:t>28-08-2019</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1D41188F-4567-43F4-A241-2701DB9131BD}" type="slidenum">
              <a:rPr lang="da-DK" smtClean="0"/>
              <a:t>‹nr.›</a:t>
            </a:fld>
            <a:endParaRPr lang="da-DK"/>
          </a:p>
        </p:txBody>
      </p:sp>
    </p:spTree>
    <p:extLst>
      <p:ext uri="{BB962C8B-B14F-4D97-AF65-F5344CB8AC3E}">
        <p14:creationId xmlns:p14="http://schemas.microsoft.com/office/powerpoint/2010/main" val="583507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5" name="Date Placeholder 4"/>
          <p:cNvSpPr>
            <a:spLocks noGrp="1"/>
          </p:cNvSpPr>
          <p:nvPr>
            <p:ph type="dt" sz="half" idx="10"/>
          </p:nvPr>
        </p:nvSpPr>
        <p:spPr/>
        <p:txBody>
          <a:bodyPr/>
          <a:lstStyle/>
          <a:p>
            <a:fld id="{000B42AC-0802-4161-8AE8-B859A63C9795}" type="datetimeFigureOut">
              <a:rPr lang="da-DK" smtClean="0"/>
              <a:t>28-08-2019</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1D41188F-4567-43F4-A241-2701DB9131BD}" type="slidenum">
              <a:rPr lang="da-DK" smtClean="0"/>
              <a:t>‹nr.›</a:t>
            </a:fld>
            <a:endParaRPr lang="da-DK"/>
          </a:p>
        </p:txBody>
      </p:sp>
    </p:spTree>
    <p:extLst>
      <p:ext uri="{BB962C8B-B14F-4D97-AF65-F5344CB8AC3E}">
        <p14:creationId xmlns:p14="http://schemas.microsoft.com/office/powerpoint/2010/main" val="4024676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a-DK" smtClean="0"/>
              <a:t>Klik for at redigere i master</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Rediger typografien i masterens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Rediger typografien i masterens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7" name="Date Placeholder 6"/>
          <p:cNvSpPr>
            <a:spLocks noGrp="1"/>
          </p:cNvSpPr>
          <p:nvPr>
            <p:ph type="dt" sz="half" idx="10"/>
          </p:nvPr>
        </p:nvSpPr>
        <p:spPr/>
        <p:txBody>
          <a:bodyPr/>
          <a:lstStyle/>
          <a:p>
            <a:fld id="{000B42AC-0802-4161-8AE8-B859A63C9795}" type="datetimeFigureOut">
              <a:rPr lang="da-DK" smtClean="0"/>
              <a:t>28-08-2019</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1D41188F-4567-43F4-A241-2701DB9131BD}" type="slidenum">
              <a:rPr lang="da-DK" smtClean="0"/>
              <a:t>‹nr.›</a:t>
            </a:fld>
            <a:endParaRPr lang="da-DK"/>
          </a:p>
        </p:txBody>
      </p:sp>
    </p:spTree>
    <p:extLst>
      <p:ext uri="{BB962C8B-B14F-4D97-AF65-F5344CB8AC3E}">
        <p14:creationId xmlns:p14="http://schemas.microsoft.com/office/powerpoint/2010/main" val="35104307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a:t>
            </a:r>
            <a:endParaRPr lang="en-US" dirty="0"/>
          </a:p>
        </p:txBody>
      </p:sp>
      <p:sp>
        <p:nvSpPr>
          <p:cNvPr id="7" name="Date Placeholder 2"/>
          <p:cNvSpPr>
            <a:spLocks noGrp="1"/>
          </p:cNvSpPr>
          <p:nvPr>
            <p:ph type="dt" sz="half" idx="10"/>
          </p:nvPr>
        </p:nvSpPr>
        <p:spPr/>
        <p:txBody>
          <a:bodyPr/>
          <a:lstStyle/>
          <a:p>
            <a:fld id="{000B42AC-0802-4161-8AE8-B859A63C9795}" type="datetimeFigureOut">
              <a:rPr lang="da-DK" smtClean="0"/>
              <a:t>28-08-2019</a:t>
            </a:fld>
            <a:endParaRPr lang="da-DK"/>
          </a:p>
        </p:txBody>
      </p:sp>
      <p:sp>
        <p:nvSpPr>
          <p:cNvPr id="5" name="Footer Placeholder 3"/>
          <p:cNvSpPr>
            <a:spLocks noGrp="1"/>
          </p:cNvSpPr>
          <p:nvPr>
            <p:ph type="ftr" sz="quarter" idx="11"/>
          </p:nvPr>
        </p:nvSpPr>
        <p:spPr/>
        <p:txBody>
          <a:bodyPr/>
          <a:lstStyle/>
          <a:p>
            <a:endParaRPr lang="da-DK"/>
          </a:p>
        </p:txBody>
      </p:sp>
      <p:sp>
        <p:nvSpPr>
          <p:cNvPr id="6" name="Slide Number Placeholder 4"/>
          <p:cNvSpPr>
            <a:spLocks noGrp="1"/>
          </p:cNvSpPr>
          <p:nvPr>
            <p:ph type="sldNum" sz="quarter" idx="12"/>
          </p:nvPr>
        </p:nvSpPr>
        <p:spPr/>
        <p:txBody>
          <a:bodyPr/>
          <a:lstStyle/>
          <a:p>
            <a:fld id="{1D41188F-4567-43F4-A241-2701DB9131BD}" type="slidenum">
              <a:rPr lang="da-DK" smtClean="0"/>
              <a:t>‹nr.›</a:t>
            </a:fld>
            <a:endParaRPr lang="da-DK"/>
          </a:p>
        </p:txBody>
      </p:sp>
    </p:spTree>
    <p:extLst>
      <p:ext uri="{BB962C8B-B14F-4D97-AF65-F5344CB8AC3E}">
        <p14:creationId xmlns:p14="http://schemas.microsoft.com/office/powerpoint/2010/main" val="701398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000B42AC-0802-4161-8AE8-B859A63C9795}" type="datetimeFigureOut">
              <a:rPr lang="da-DK" smtClean="0"/>
              <a:t>28-08-2019</a:t>
            </a:fld>
            <a:endParaRPr lang="da-DK"/>
          </a:p>
        </p:txBody>
      </p:sp>
      <p:sp>
        <p:nvSpPr>
          <p:cNvPr id="5" name="Footer Placeholder 2"/>
          <p:cNvSpPr>
            <a:spLocks noGrp="1"/>
          </p:cNvSpPr>
          <p:nvPr>
            <p:ph type="ftr" sz="quarter" idx="11"/>
          </p:nvPr>
        </p:nvSpPr>
        <p:spPr/>
        <p:txBody>
          <a:bodyPr/>
          <a:lstStyle/>
          <a:p>
            <a:endParaRPr lang="da-DK"/>
          </a:p>
        </p:txBody>
      </p:sp>
      <p:sp>
        <p:nvSpPr>
          <p:cNvPr id="6" name="Slide Number Placeholder 3"/>
          <p:cNvSpPr>
            <a:spLocks noGrp="1"/>
          </p:cNvSpPr>
          <p:nvPr>
            <p:ph type="sldNum" sz="quarter" idx="12"/>
          </p:nvPr>
        </p:nvSpPr>
        <p:spPr/>
        <p:txBody>
          <a:bodyPr/>
          <a:lstStyle/>
          <a:p>
            <a:fld id="{1D41188F-4567-43F4-A241-2701DB9131BD}" type="slidenum">
              <a:rPr lang="da-DK" smtClean="0"/>
              <a:t>‹nr.›</a:t>
            </a:fld>
            <a:endParaRPr lang="da-DK"/>
          </a:p>
        </p:txBody>
      </p:sp>
    </p:spTree>
    <p:extLst>
      <p:ext uri="{BB962C8B-B14F-4D97-AF65-F5344CB8AC3E}">
        <p14:creationId xmlns:p14="http://schemas.microsoft.com/office/powerpoint/2010/main" val="1427695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da-DK" smtClean="0"/>
              <a:t>Klik for at redigere i master</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Rediger typografien i masterens</a:t>
            </a:r>
          </a:p>
        </p:txBody>
      </p:sp>
      <p:sp>
        <p:nvSpPr>
          <p:cNvPr id="7" name="Date Placeholder 4"/>
          <p:cNvSpPr>
            <a:spLocks noGrp="1"/>
          </p:cNvSpPr>
          <p:nvPr>
            <p:ph type="dt" sz="half" idx="10"/>
          </p:nvPr>
        </p:nvSpPr>
        <p:spPr/>
        <p:txBody>
          <a:bodyPr/>
          <a:lstStyle/>
          <a:p>
            <a:fld id="{000B42AC-0802-4161-8AE8-B859A63C9795}" type="datetimeFigureOut">
              <a:rPr lang="da-DK" smtClean="0"/>
              <a:t>28-08-2019</a:t>
            </a:fld>
            <a:endParaRPr lang="da-DK"/>
          </a:p>
        </p:txBody>
      </p:sp>
      <p:sp>
        <p:nvSpPr>
          <p:cNvPr id="5" name="Footer Placeholder 5"/>
          <p:cNvSpPr>
            <a:spLocks noGrp="1"/>
          </p:cNvSpPr>
          <p:nvPr>
            <p:ph type="ftr" sz="quarter" idx="11"/>
          </p:nvPr>
        </p:nvSpPr>
        <p:spPr/>
        <p:txBody>
          <a:bodyPr/>
          <a:lstStyle/>
          <a:p>
            <a:endParaRPr lang="da-DK"/>
          </a:p>
        </p:txBody>
      </p:sp>
      <p:sp>
        <p:nvSpPr>
          <p:cNvPr id="6" name="Slide Number Placeholder 6"/>
          <p:cNvSpPr>
            <a:spLocks noGrp="1"/>
          </p:cNvSpPr>
          <p:nvPr>
            <p:ph type="sldNum" sz="quarter" idx="12"/>
          </p:nvPr>
        </p:nvSpPr>
        <p:spPr/>
        <p:txBody>
          <a:bodyPr/>
          <a:lstStyle/>
          <a:p>
            <a:fld id="{1D41188F-4567-43F4-A241-2701DB9131BD}" type="slidenum">
              <a:rPr lang="da-DK" smtClean="0"/>
              <a:t>‹nr.›</a:t>
            </a:fld>
            <a:endParaRPr lang="da-DK"/>
          </a:p>
        </p:txBody>
      </p:sp>
    </p:spTree>
    <p:extLst>
      <p:ext uri="{BB962C8B-B14F-4D97-AF65-F5344CB8AC3E}">
        <p14:creationId xmlns:p14="http://schemas.microsoft.com/office/powerpoint/2010/main" val="20496866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da-DK" smtClean="0"/>
              <a:t>Klik for at redigere i master</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smtClean="0"/>
              <a:t>Klik på ikonet for at tilføje et billede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Rediger typografien i masterens</a:t>
            </a:r>
          </a:p>
        </p:txBody>
      </p:sp>
      <p:sp>
        <p:nvSpPr>
          <p:cNvPr id="5" name="Date Placeholder 4"/>
          <p:cNvSpPr>
            <a:spLocks noGrp="1"/>
          </p:cNvSpPr>
          <p:nvPr>
            <p:ph type="dt" sz="half" idx="10"/>
          </p:nvPr>
        </p:nvSpPr>
        <p:spPr/>
        <p:txBody>
          <a:bodyPr/>
          <a:lstStyle/>
          <a:p>
            <a:fld id="{000B42AC-0802-4161-8AE8-B859A63C9795}" type="datetimeFigureOut">
              <a:rPr lang="da-DK" smtClean="0"/>
              <a:t>28-08-2019</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1D41188F-4567-43F4-A241-2701DB9131BD}" type="slidenum">
              <a:rPr lang="da-DK" smtClean="0"/>
              <a:t>‹nr.›</a:t>
            </a:fld>
            <a:endParaRPr lang="da-DK"/>
          </a:p>
        </p:txBody>
      </p:sp>
    </p:spTree>
    <p:extLst>
      <p:ext uri="{BB962C8B-B14F-4D97-AF65-F5344CB8AC3E}">
        <p14:creationId xmlns:p14="http://schemas.microsoft.com/office/powerpoint/2010/main" val="639146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sk 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da-DK" smtClean="0"/>
              <a:t>Klik for at redigere i master</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smtClean="0"/>
              <a:t>Klik på ikonet for at tilføje et billede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Rediger typografien i masterens</a:t>
            </a:r>
          </a:p>
        </p:txBody>
      </p:sp>
      <p:sp>
        <p:nvSpPr>
          <p:cNvPr id="5" name="Date Placeholder 4"/>
          <p:cNvSpPr>
            <a:spLocks noGrp="1"/>
          </p:cNvSpPr>
          <p:nvPr>
            <p:ph type="dt" sz="half" idx="10"/>
          </p:nvPr>
        </p:nvSpPr>
        <p:spPr/>
        <p:txBody>
          <a:bodyPr/>
          <a:lstStyle/>
          <a:p>
            <a:fld id="{000B42AC-0802-4161-8AE8-B859A63C9795}" type="datetimeFigureOut">
              <a:rPr lang="da-DK" smtClean="0"/>
              <a:t>28-08-2019</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1D41188F-4567-43F4-A241-2701DB9131BD}" type="slidenum">
              <a:rPr lang="da-DK" smtClean="0"/>
              <a:t>‹nr.›</a:t>
            </a:fld>
            <a:endParaRPr lang="da-DK"/>
          </a:p>
        </p:txBody>
      </p:sp>
    </p:spTree>
    <p:extLst>
      <p:ext uri="{BB962C8B-B14F-4D97-AF65-F5344CB8AC3E}">
        <p14:creationId xmlns:p14="http://schemas.microsoft.com/office/powerpoint/2010/main" val="3247654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da-DK" smtClean="0"/>
              <a:t>Klik for at redigere i master</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Rediger typografien i masterens</a:t>
            </a:r>
          </a:p>
        </p:txBody>
      </p:sp>
      <p:sp>
        <p:nvSpPr>
          <p:cNvPr id="4" name="Date Placeholder 3"/>
          <p:cNvSpPr>
            <a:spLocks noGrp="1"/>
          </p:cNvSpPr>
          <p:nvPr>
            <p:ph type="dt" sz="half" idx="10"/>
          </p:nvPr>
        </p:nvSpPr>
        <p:spPr/>
        <p:txBody>
          <a:bodyPr/>
          <a:lstStyle/>
          <a:p>
            <a:fld id="{000B42AC-0802-4161-8AE8-B859A63C9795}" type="datetimeFigureOut">
              <a:rPr lang="da-DK" smtClean="0"/>
              <a:t>28-08-2019</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1D41188F-4567-43F4-A241-2701DB9131BD}" type="slidenum">
              <a:rPr lang="da-DK" smtClean="0"/>
              <a:t>‹nr.›</a:t>
            </a:fld>
            <a:endParaRPr lang="da-DK"/>
          </a:p>
        </p:txBody>
      </p:sp>
    </p:spTree>
    <p:extLst>
      <p:ext uri="{BB962C8B-B14F-4D97-AF65-F5344CB8AC3E}">
        <p14:creationId xmlns:p14="http://schemas.microsoft.com/office/powerpoint/2010/main" val="42296964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da-DK" smtClean="0"/>
              <a:t>Klik for at redigere i master</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da-DK" smtClean="0"/>
              <a:t>Rediger typografien i masterens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Rediger typografien i masterens</a:t>
            </a:r>
          </a:p>
        </p:txBody>
      </p:sp>
      <p:sp>
        <p:nvSpPr>
          <p:cNvPr id="4" name="Date Placeholder 3"/>
          <p:cNvSpPr>
            <a:spLocks noGrp="1"/>
          </p:cNvSpPr>
          <p:nvPr>
            <p:ph type="dt" sz="half" idx="10"/>
          </p:nvPr>
        </p:nvSpPr>
        <p:spPr/>
        <p:txBody>
          <a:bodyPr/>
          <a:lstStyle/>
          <a:p>
            <a:fld id="{000B42AC-0802-4161-8AE8-B859A63C9795}" type="datetimeFigureOut">
              <a:rPr lang="da-DK" smtClean="0"/>
              <a:t>28-08-2019</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1D41188F-4567-43F4-A241-2701DB9131BD}" type="slidenum">
              <a:rPr lang="da-DK" smtClean="0"/>
              <a:t>‹nr.›</a:t>
            </a:fld>
            <a:endParaRPr lang="da-DK"/>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5362520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da-DK" smtClean="0"/>
              <a:t>Klik for at redigere i master</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smtClean="0"/>
              <a:t>Rediger typografien i masterens</a:t>
            </a:r>
          </a:p>
        </p:txBody>
      </p:sp>
      <p:sp>
        <p:nvSpPr>
          <p:cNvPr id="4" name="Date Placeholder 3"/>
          <p:cNvSpPr>
            <a:spLocks noGrp="1"/>
          </p:cNvSpPr>
          <p:nvPr>
            <p:ph type="dt" sz="half" idx="10"/>
          </p:nvPr>
        </p:nvSpPr>
        <p:spPr/>
        <p:txBody>
          <a:bodyPr/>
          <a:lstStyle/>
          <a:p>
            <a:fld id="{000B42AC-0802-4161-8AE8-B859A63C9795}" type="datetimeFigureOut">
              <a:rPr lang="da-DK" smtClean="0"/>
              <a:t>28-08-2019</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1D41188F-4567-43F4-A241-2701DB9131BD}" type="slidenum">
              <a:rPr lang="da-DK" smtClean="0"/>
              <a:t>‹nr.›</a:t>
            </a:fld>
            <a:endParaRPr lang="da-DK"/>
          </a:p>
        </p:txBody>
      </p:sp>
    </p:spTree>
    <p:extLst>
      <p:ext uri="{BB962C8B-B14F-4D97-AF65-F5344CB8AC3E}">
        <p14:creationId xmlns:p14="http://schemas.microsoft.com/office/powerpoint/2010/main" val="15615462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onn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da-DK" smtClean="0"/>
              <a:t>Klik for at redigere i master</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Rediger typografien i masterens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Rediger typografien i masterens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Rediger typografien i masterens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Rediger typografien i masterens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Rediger typografien i masterens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Rediger typografien i masterens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000B42AC-0802-4161-8AE8-B859A63C9795}" type="datetimeFigureOut">
              <a:rPr lang="da-DK" smtClean="0"/>
              <a:t>28-08-2019</a:t>
            </a:fld>
            <a:endParaRPr lang="da-DK"/>
          </a:p>
        </p:txBody>
      </p:sp>
      <p:sp>
        <p:nvSpPr>
          <p:cNvPr id="4"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1D41188F-4567-43F4-A241-2701DB9131BD}" type="slidenum">
              <a:rPr lang="da-DK" smtClean="0"/>
              <a:t>‹nr.›</a:t>
            </a:fld>
            <a:endParaRPr lang="da-DK"/>
          </a:p>
        </p:txBody>
      </p:sp>
    </p:spTree>
    <p:extLst>
      <p:ext uri="{BB962C8B-B14F-4D97-AF65-F5344CB8AC3E}">
        <p14:creationId xmlns:p14="http://schemas.microsoft.com/office/powerpoint/2010/main" val="29091506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onner med bille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da-DK" smtClean="0"/>
              <a:t>Klik for at redigere i master</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Rediger typografien i masterens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smtClean="0"/>
              <a:t>Klik på ikonet for at tilføje et billede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Rediger typografien i masterens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Rediger typografien i masterens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smtClean="0"/>
              <a:t>Klik på ikonet for at tilføje et billede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Rediger typografien i masterens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Rediger typografien i masterens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smtClean="0"/>
              <a:t>Klik på ikonet for at tilføje et billede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Rediger typografien i masterens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000B42AC-0802-4161-8AE8-B859A63C9795}" type="datetimeFigureOut">
              <a:rPr lang="da-DK" smtClean="0"/>
              <a:t>28-08-2019</a:t>
            </a:fld>
            <a:endParaRPr lang="da-DK"/>
          </a:p>
        </p:txBody>
      </p:sp>
      <p:sp>
        <p:nvSpPr>
          <p:cNvPr id="4"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1D41188F-4567-43F4-A241-2701DB9131BD}" type="slidenum">
              <a:rPr lang="da-DK" smtClean="0"/>
              <a:t>‹nr.›</a:t>
            </a:fld>
            <a:endParaRPr lang="da-DK"/>
          </a:p>
        </p:txBody>
      </p:sp>
    </p:spTree>
    <p:extLst>
      <p:ext uri="{BB962C8B-B14F-4D97-AF65-F5344CB8AC3E}">
        <p14:creationId xmlns:p14="http://schemas.microsoft.com/office/powerpoint/2010/main" val="25616446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a:t>
            </a:r>
            <a:endParaRPr lang="en-US" dirty="0"/>
          </a:p>
        </p:txBody>
      </p:sp>
      <p:sp>
        <p:nvSpPr>
          <p:cNvPr id="3" name="Vertical Text Placeholder 2"/>
          <p:cNvSpPr>
            <a:spLocks noGrp="1"/>
          </p:cNvSpPr>
          <p:nvPr>
            <p:ph type="body" orient="vert" idx="1"/>
          </p:nvPr>
        </p:nvSpPr>
        <p:spPr/>
        <p:txBody>
          <a:bodyPr vert="eaVert" anchor="t" anchorCtr="0"/>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4" name="Date Placeholder 3"/>
          <p:cNvSpPr>
            <a:spLocks noGrp="1"/>
          </p:cNvSpPr>
          <p:nvPr>
            <p:ph type="dt" sz="half" idx="10"/>
          </p:nvPr>
        </p:nvSpPr>
        <p:spPr/>
        <p:txBody>
          <a:bodyPr/>
          <a:lstStyle/>
          <a:p>
            <a:fld id="{000B42AC-0802-4161-8AE8-B859A63C9795}" type="datetimeFigureOut">
              <a:rPr lang="da-DK" smtClean="0"/>
              <a:t>28-08-2019</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1D41188F-4567-43F4-A241-2701DB9131BD}" type="slidenum">
              <a:rPr lang="da-DK" smtClean="0"/>
              <a:t>‹nr.›</a:t>
            </a:fld>
            <a:endParaRPr lang="da-DK"/>
          </a:p>
        </p:txBody>
      </p:sp>
    </p:spTree>
    <p:extLst>
      <p:ext uri="{BB962C8B-B14F-4D97-AF65-F5344CB8AC3E}">
        <p14:creationId xmlns:p14="http://schemas.microsoft.com/office/powerpoint/2010/main" val="41166570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da-DK" smtClean="0"/>
              <a:t>Klik for at redigere i master</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4" name="Date Placeholder 3"/>
          <p:cNvSpPr>
            <a:spLocks noGrp="1"/>
          </p:cNvSpPr>
          <p:nvPr>
            <p:ph type="dt" sz="half" idx="10"/>
          </p:nvPr>
        </p:nvSpPr>
        <p:spPr/>
        <p:txBody>
          <a:bodyPr/>
          <a:lstStyle/>
          <a:p>
            <a:fld id="{000B42AC-0802-4161-8AE8-B859A63C9795}" type="datetimeFigureOut">
              <a:rPr lang="da-DK" smtClean="0"/>
              <a:t>28-08-2019</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1D41188F-4567-43F4-A241-2701DB9131BD}" type="slidenum">
              <a:rPr lang="da-DK" smtClean="0"/>
              <a:t>‹nr.›</a:t>
            </a:fld>
            <a:endParaRPr lang="da-DK"/>
          </a:p>
        </p:txBody>
      </p:sp>
    </p:spTree>
    <p:extLst>
      <p:ext uri="{BB962C8B-B14F-4D97-AF65-F5344CB8AC3E}">
        <p14:creationId xmlns:p14="http://schemas.microsoft.com/office/powerpoint/2010/main" val="3490714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da-DK" smtClean="0"/>
              <a:t>Klik for at redigere i master</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000B42AC-0802-4161-8AE8-B859A63C9795}" type="datetimeFigureOut">
              <a:rPr lang="da-DK" smtClean="0"/>
              <a:t>28-08-2019</a:t>
            </a:fld>
            <a:endParaRPr lang="da-DK"/>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da-DK"/>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D41188F-4567-43F4-A241-2701DB9131BD}" type="slidenum">
              <a:rPr lang="da-DK" smtClean="0"/>
              <a:t>‹nr.›</a:t>
            </a:fld>
            <a:endParaRPr lang="da-DK"/>
          </a:p>
        </p:txBody>
      </p:sp>
    </p:spTree>
    <p:extLst>
      <p:ext uri="{BB962C8B-B14F-4D97-AF65-F5344CB8AC3E}">
        <p14:creationId xmlns:p14="http://schemas.microsoft.com/office/powerpoint/2010/main" val="3241951955"/>
      </p:ext>
    </p:extLst>
  </p:cSld>
  <p:clrMap bg1="dk1" tx1="lt1" bg2="dk2" tx2="lt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 id="2147483791" r:id="rId12"/>
    <p:sldLayoutId id="2147483792" r:id="rId13"/>
    <p:sldLayoutId id="2147483793" r:id="rId14"/>
    <p:sldLayoutId id="2147483794" r:id="rId15"/>
    <p:sldLayoutId id="2147483795" r:id="rId16"/>
    <p:sldLayoutId id="2147483796"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8" Type="http://schemas.openxmlformats.org/officeDocument/2006/relationships/hyperlink" Target="https://www.google.dk/search?q=murer&amp;source=lnms&amp;tbm=isch&amp;sa=X&amp;ved=0ahUKEwi5jOqU07nkAhUF_qQKHWOsB3sQ_AUIEigB&amp;biw=1600&amp;bih=787" TargetMode="External"/><Relationship Id="rId3" Type="http://schemas.openxmlformats.org/officeDocument/2006/relationships/hyperlink" Target="https://www.dk.weber/facade-og-mur/isolerende-facadesystemer/serpomin-med-teglskaller" TargetMode="External"/><Relationship Id="rId7" Type="http://schemas.openxmlformats.org/officeDocument/2006/relationships/hyperlink" Target="https://euclive.sharepoint.com/_layouts/15/sharepoint.aspx" TargetMode="External"/><Relationship Id="rId2" Type="http://schemas.openxmlformats.org/officeDocument/2006/relationships/hyperlink" Target="https://www.byggeriogenergi.dk/media/2236/br18_kvikguide_juli18.pdf" TargetMode="External"/><Relationship Id="rId1" Type="http://schemas.openxmlformats.org/officeDocument/2006/relationships/slideLayout" Target="../slideLayouts/slideLayout2.xml"/><Relationship Id="rId6" Type="http://schemas.openxmlformats.org/officeDocument/2006/relationships/hyperlink" Target="https://skalflex.dk/beregn-forbrug.aspx?viewresult=true" TargetMode="External"/><Relationship Id="rId5" Type="http://schemas.openxmlformats.org/officeDocument/2006/relationships/hyperlink" Target="http://www.sparenergi.be10.sbi.dk/help#help_cstr" TargetMode="External"/><Relationship Id="rId4" Type="http://schemas.openxmlformats.org/officeDocument/2006/relationships/hyperlink" Target="https://bygud.praxis.dk/mod/folder/view.php?id=354"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8.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b="1" dirty="0"/>
              <a:t>Indledning</a:t>
            </a:r>
          </a:p>
        </p:txBody>
      </p:sp>
      <p:sp>
        <p:nvSpPr>
          <p:cNvPr id="5" name="Pladsholder til indhold 4"/>
          <p:cNvSpPr>
            <a:spLocks noGrp="1"/>
          </p:cNvSpPr>
          <p:nvPr>
            <p:ph idx="1"/>
          </p:nvPr>
        </p:nvSpPr>
        <p:spPr/>
        <p:txBody>
          <a:bodyPr/>
          <a:lstStyle/>
          <a:p>
            <a:r>
              <a:rPr lang="da-DK" dirty="0" smtClean="0"/>
              <a:t>Teori for svendeprøve </a:t>
            </a:r>
            <a:r>
              <a:rPr lang="da-DK" dirty="0" smtClean="0"/>
              <a:t>Casper </a:t>
            </a:r>
            <a:r>
              <a:rPr lang="da-DK" dirty="0" err="1" smtClean="0"/>
              <a:t>kanne</a:t>
            </a:r>
            <a:r>
              <a:rPr lang="da-DK" dirty="0" err="1" smtClean="0"/>
              <a:t>gaard</a:t>
            </a:r>
            <a:r>
              <a:rPr lang="da-DK" dirty="0" smtClean="0"/>
              <a:t> </a:t>
            </a:r>
            <a:r>
              <a:rPr lang="da-DK" dirty="0" err="1" smtClean="0"/>
              <a:t>vindum</a:t>
            </a:r>
            <a:r>
              <a:rPr lang="da-DK" dirty="0"/>
              <a:t>.</a:t>
            </a:r>
            <a:endParaRPr lang="da-DK" dirty="0" smtClean="0"/>
          </a:p>
          <a:p>
            <a:r>
              <a:rPr lang="da-DK" dirty="0" smtClean="0"/>
              <a:t>Opgaven </a:t>
            </a:r>
            <a:r>
              <a:rPr lang="da-DK" dirty="0" smtClean="0"/>
              <a:t>omhandler energioptimering af laden på </a:t>
            </a:r>
            <a:r>
              <a:rPr lang="da-DK" dirty="0" err="1" smtClean="0"/>
              <a:t>hindsgavl</a:t>
            </a:r>
            <a:r>
              <a:rPr lang="da-DK" dirty="0" smtClean="0"/>
              <a:t> slot</a:t>
            </a:r>
            <a:r>
              <a:rPr lang="da-DK" dirty="0" smtClean="0"/>
              <a:t>. </a:t>
            </a:r>
          </a:p>
          <a:p>
            <a:r>
              <a:rPr lang="da-DK" dirty="0" smtClean="0"/>
              <a:t>Der skal laves en </a:t>
            </a:r>
            <a:r>
              <a:rPr lang="da-DK" dirty="0" err="1" smtClean="0"/>
              <a:t>mock</a:t>
            </a:r>
            <a:r>
              <a:rPr lang="da-DK" dirty="0" smtClean="0"/>
              <a:t> up, med de forskellige anvisninger og rette metoder </a:t>
            </a:r>
          </a:p>
          <a:p>
            <a:endParaRPr lang="da-DK" dirty="0"/>
          </a:p>
        </p:txBody>
      </p:sp>
    </p:spTree>
    <p:extLst>
      <p:ext uri="{BB962C8B-B14F-4D97-AF65-F5344CB8AC3E}">
        <p14:creationId xmlns:p14="http://schemas.microsoft.com/office/powerpoint/2010/main" val="19502281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b="1" dirty="0"/>
              <a:t>Problemformulering</a:t>
            </a:r>
          </a:p>
        </p:txBody>
      </p:sp>
      <p:sp>
        <p:nvSpPr>
          <p:cNvPr id="3" name="Pladsholder til indhold 2"/>
          <p:cNvSpPr>
            <a:spLocks noGrp="1"/>
          </p:cNvSpPr>
          <p:nvPr>
            <p:ph idx="1"/>
          </p:nvPr>
        </p:nvSpPr>
        <p:spPr>
          <a:xfrm>
            <a:off x="1484310" y="2667000"/>
            <a:ext cx="10018713" cy="2241332"/>
          </a:xfrm>
        </p:spPr>
        <p:txBody>
          <a:bodyPr>
            <a:normAutofit/>
          </a:bodyPr>
          <a:lstStyle/>
          <a:p>
            <a:r>
              <a:rPr lang="da-DK" dirty="0" err="1" smtClean="0"/>
              <a:t>Energoptimering</a:t>
            </a:r>
            <a:r>
              <a:rPr lang="da-DK" dirty="0" smtClean="0"/>
              <a:t> af bygningen, hvad måde? </a:t>
            </a:r>
          </a:p>
          <a:p>
            <a:r>
              <a:rPr lang="da-DK" dirty="0" smtClean="0"/>
              <a:t>Hvilke </a:t>
            </a:r>
            <a:r>
              <a:rPr lang="da-DK" dirty="0" err="1" smtClean="0"/>
              <a:t>matrialer</a:t>
            </a:r>
            <a:r>
              <a:rPr lang="da-DK" dirty="0" smtClean="0"/>
              <a:t>? </a:t>
            </a:r>
          </a:p>
          <a:p>
            <a:r>
              <a:rPr lang="da-DK" dirty="0" smtClean="0"/>
              <a:t>Hvilken arbejdsgang vil være Hurtigst/nemmest? </a:t>
            </a:r>
          </a:p>
          <a:p>
            <a:r>
              <a:rPr lang="da-DK" dirty="0" smtClean="0"/>
              <a:t>Krav til U-værdi</a:t>
            </a:r>
            <a:r>
              <a:rPr lang="da-DK" dirty="0" smtClean="0"/>
              <a:t>?</a:t>
            </a:r>
          </a:p>
          <a:p>
            <a:r>
              <a:rPr lang="da-DK" dirty="0" smtClean="0"/>
              <a:t>Økonomi?</a:t>
            </a:r>
            <a:endParaRPr lang="da-DK" dirty="0"/>
          </a:p>
        </p:txBody>
      </p:sp>
    </p:spTree>
    <p:extLst>
      <p:ext uri="{BB962C8B-B14F-4D97-AF65-F5344CB8AC3E}">
        <p14:creationId xmlns:p14="http://schemas.microsoft.com/office/powerpoint/2010/main" val="3326541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Energi optimering af bygningen hvad måde? </a:t>
            </a:r>
            <a:endParaRPr lang="da-DK" dirty="0"/>
          </a:p>
        </p:txBody>
      </p:sp>
      <p:pic>
        <p:nvPicPr>
          <p:cNvPr id="3" name="Billede 2"/>
          <p:cNvPicPr>
            <a:picLocks noChangeAspect="1"/>
          </p:cNvPicPr>
          <p:nvPr/>
        </p:nvPicPr>
        <p:blipFill>
          <a:blip r:embed="rId2"/>
          <a:stretch>
            <a:fillRect/>
          </a:stretch>
        </p:blipFill>
        <p:spPr>
          <a:xfrm>
            <a:off x="1607744" y="2453705"/>
            <a:ext cx="8791575" cy="3676650"/>
          </a:xfrm>
          <a:prstGeom prst="rect">
            <a:avLst/>
          </a:prstGeom>
        </p:spPr>
      </p:pic>
    </p:spTree>
    <p:extLst>
      <p:ext uri="{BB962C8B-B14F-4D97-AF65-F5344CB8AC3E}">
        <p14:creationId xmlns:p14="http://schemas.microsoft.com/office/powerpoint/2010/main" val="22394105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b="1" dirty="0"/>
              <a:t>Projektgranskning</a:t>
            </a:r>
          </a:p>
        </p:txBody>
      </p:sp>
      <p:sp>
        <p:nvSpPr>
          <p:cNvPr id="3" name="Pladsholder til indhold 2"/>
          <p:cNvSpPr>
            <a:spLocks noGrp="1"/>
          </p:cNvSpPr>
          <p:nvPr>
            <p:ph idx="1"/>
          </p:nvPr>
        </p:nvSpPr>
        <p:spPr>
          <a:xfrm>
            <a:off x="1484310" y="2024743"/>
            <a:ext cx="10018713" cy="3766457"/>
          </a:xfrm>
        </p:spPr>
        <p:txBody>
          <a:bodyPr>
            <a:normAutofit fontScale="77500" lnSpcReduction="20000"/>
          </a:bodyPr>
          <a:lstStyle/>
          <a:p>
            <a:r>
              <a:rPr lang="da-DK" dirty="0" smtClean="0"/>
              <a:t>Særlige regler, krav, anvisninger og lignende der skal overholdes?	U-værdi skal leve op til BR18 krav, </a:t>
            </a:r>
            <a:r>
              <a:rPr lang="da-DK" dirty="0" err="1" smtClean="0"/>
              <a:t>webers</a:t>
            </a:r>
            <a:r>
              <a:rPr lang="da-DK" dirty="0" smtClean="0"/>
              <a:t> anvisning af opsætning af facadeisolering</a:t>
            </a:r>
          </a:p>
          <a:p>
            <a:r>
              <a:rPr lang="da-DK" dirty="0" smtClean="0"/>
              <a:t> tekniske forslag til arkitekten og bygherren? Jeg vil helt bestem bruge facadeisoleringssystemet </a:t>
            </a:r>
          </a:p>
          <a:p>
            <a:r>
              <a:rPr lang="da-DK" dirty="0" smtClean="0"/>
              <a:t>Æstetiske konsekvenser af en udvendig facade isolering? Gesims og overlukninger vil blive ”gemt” væk af den nye facade isolering for optimal virkning af systemet, samt for de nye tegl skaller der skal limes på </a:t>
            </a:r>
          </a:p>
          <a:p>
            <a:r>
              <a:rPr lang="da-DK" dirty="0" smtClean="0"/>
              <a:t>Betydning for energioptimering af bolig/bygningsmassen generelt </a:t>
            </a:r>
            <a:r>
              <a:rPr lang="da-DK" dirty="0"/>
              <a:t>for miljøet? </a:t>
            </a:r>
            <a:endParaRPr lang="da-DK" dirty="0" smtClean="0"/>
          </a:p>
          <a:p>
            <a:r>
              <a:rPr lang="da-DK" dirty="0" smtClean="0"/>
              <a:t>Ny </a:t>
            </a:r>
            <a:r>
              <a:rPr lang="da-DK" dirty="0"/>
              <a:t>flot </a:t>
            </a:r>
            <a:r>
              <a:rPr lang="da-DK" dirty="0" smtClean="0"/>
              <a:t>facade.</a:t>
            </a:r>
            <a:endParaRPr lang="da-DK" dirty="0"/>
          </a:p>
          <a:p>
            <a:r>
              <a:rPr lang="da-DK" dirty="0"/>
              <a:t>Bedre </a:t>
            </a:r>
            <a:r>
              <a:rPr lang="da-DK" dirty="0" smtClean="0"/>
              <a:t>indeklima.</a:t>
            </a:r>
            <a:endParaRPr lang="da-DK" dirty="0"/>
          </a:p>
          <a:p>
            <a:r>
              <a:rPr lang="da-DK" dirty="0"/>
              <a:t>Lavere </a:t>
            </a:r>
            <a:r>
              <a:rPr lang="da-DK" dirty="0" smtClean="0"/>
              <a:t>varmeregning.</a:t>
            </a:r>
            <a:endParaRPr lang="da-DK" dirty="0"/>
          </a:p>
          <a:p>
            <a:r>
              <a:rPr lang="da-DK" dirty="0"/>
              <a:t>Hele huset får ”frakke på</a:t>
            </a:r>
            <a:r>
              <a:rPr lang="da-DK" dirty="0" smtClean="0"/>
              <a:t>” </a:t>
            </a:r>
            <a:endParaRPr lang="da-DK" dirty="0"/>
          </a:p>
          <a:p>
            <a:r>
              <a:rPr lang="da-DK" dirty="0" smtClean="0"/>
              <a:t>Mindre CO2 udslip.  </a:t>
            </a:r>
          </a:p>
          <a:p>
            <a:endParaRPr lang="da-DK" dirty="0"/>
          </a:p>
        </p:txBody>
      </p:sp>
    </p:spTree>
    <p:extLst>
      <p:ext uri="{BB962C8B-B14F-4D97-AF65-F5344CB8AC3E}">
        <p14:creationId xmlns:p14="http://schemas.microsoft.com/office/powerpoint/2010/main" val="9179545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lede 5"/>
          <p:cNvPicPr>
            <a:picLocks noChangeAspect="1"/>
          </p:cNvPicPr>
          <p:nvPr/>
        </p:nvPicPr>
        <p:blipFill>
          <a:blip r:embed="rId2"/>
          <a:stretch>
            <a:fillRect/>
          </a:stretch>
        </p:blipFill>
        <p:spPr>
          <a:xfrm>
            <a:off x="2138788" y="1564169"/>
            <a:ext cx="7863838" cy="5137856"/>
          </a:xfrm>
          <a:prstGeom prst="rect">
            <a:avLst/>
          </a:prstGeom>
        </p:spPr>
      </p:pic>
      <p:sp>
        <p:nvSpPr>
          <p:cNvPr id="11" name="Tekstfelt 10"/>
          <p:cNvSpPr txBox="1"/>
          <p:nvPr/>
        </p:nvSpPr>
        <p:spPr>
          <a:xfrm>
            <a:off x="3056709" y="535575"/>
            <a:ext cx="5329646" cy="800219"/>
          </a:xfrm>
          <a:prstGeom prst="rect">
            <a:avLst/>
          </a:prstGeom>
          <a:noFill/>
        </p:spPr>
        <p:txBody>
          <a:bodyPr wrap="square" rtlCol="0">
            <a:spAutoFit/>
          </a:bodyPr>
          <a:lstStyle/>
          <a:p>
            <a:r>
              <a:rPr lang="da-DK" sz="2800" dirty="0" smtClean="0"/>
              <a:t>Projekt granskning Isoleringskrav </a:t>
            </a:r>
          </a:p>
          <a:p>
            <a:endParaRPr lang="da-DK" dirty="0"/>
          </a:p>
        </p:txBody>
      </p:sp>
      <p:sp>
        <p:nvSpPr>
          <p:cNvPr id="2" name="Ellipse 1"/>
          <p:cNvSpPr/>
          <p:nvPr/>
        </p:nvSpPr>
        <p:spPr>
          <a:xfrm>
            <a:off x="7370956" y="2096429"/>
            <a:ext cx="613317" cy="49065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8501391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484311" y="685800"/>
            <a:ext cx="10018713" cy="4265023"/>
          </a:xfrm>
        </p:spPr>
        <p:txBody>
          <a:bodyPr>
            <a:normAutofit fontScale="90000"/>
          </a:bodyPr>
          <a:lstStyle/>
          <a:p>
            <a:r>
              <a:rPr lang="da-DK" dirty="0" smtClean="0"/>
              <a:t>Projektgranskning</a:t>
            </a:r>
            <a:br>
              <a:rPr lang="da-DK" dirty="0" smtClean="0"/>
            </a:br>
            <a:r>
              <a:rPr lang="da-DK" dirty="0" smtClean="0"/>
              <a:t/>
            </a:r>
            <a:br>
              <a:rPr lang="da-DK" dirty="0" smtClean="0"/>
            </a:br>
            <a:r>
              <a:rPr lang="da-DK" sz="2800" dirty="0" smtClean="0"/>
              <a:t>2 gavle af 137kvm hver = 274kvm </a:t>
            </a:r>
            <a:br>
              <a:rPr lang="da-DK" sz="2800" dirty="0" smtClean="0"/>
            </a:br>
            <a:r>
              <a:rPr lang="da-DK" sz="2800" dirty="0" smtClean="0"/>
              <a:t>højde fra overkant sokkel = 367,2 x 2 </a:t>
            </a:r>
            <a:br>
              <a:rPr lang="da-DK" sz="2800" dirty="0" smtClean="0"/>
            </a:br>
            <a:r>
              <a:rPr lang="da-DK" sz="2800" dirty="0" smtClean="0"/>
              <a:t>længde på lade = 65,15m  x 2 </a:t>
            </a:r>
            <a:br>
              <a:rPr lang="da-DK" sz="2800" dirty="0" smtClean="0"/>
            </a:br>
            <a:r>
              <a:rPr lang="da-DK" sz="2800" dirty="0" smtClean="0"/>
              <a:t>sokkelhøjde = 98cm  </a:t>
            </a:r>
            <a:br>
              <a:rPr lang="da-DK" sz="2800" dirty="0" smtClean="0"/>
            </a:br>
            <a:r>
              <a:rPr lang="da-DK" sz="2800" dirty="0" smtClean="0"/>
              <a:t> </a:t>
            </a:r>
            <a:r>
              <a:rPr lang="da-DK" sz="2800" dirty="0" err="1" smtClean="0"/>
              <a:t>kvm</a:t>
            </a:r>
            <a:r>
              <a:rPr lang="da-DK" sz="2800" dirty="0" smtClean="0"/>
              <a:t> af facade syd 3,672 x 65,15 = 239kvm </a:t>
            </a:r>
            <a:br>
              <a:rPr lang="da-DK" sz="2800" dirty="0" smtClean="0"/>
            </a:br>
            <a:r>
              <a:rPr lang="da-DK" sz="2800" dirty="0" smtClean="0"/>
              <a:t> </a:t>
            </a:r>
            <a:r>
              <a:rPr lang="da-DK" sz="2800" dirty="0" err="1" smtClean="0"/>
              <a:t>kvm</a:t>
            </a:r>
            <a:r>
              <a:rPr lang="da-DK" sz="2800" dirty="0" smtClean="0"/>
              <a:t> af facade nord 3,672 x 65,15 = 239kvm </a:t>
            </a:r>
            <a:br>
              <a:rPr lang="da-DK" sz="2800" dirty="0" smtClean="0"/>
            </a:br>
            <a:r>
              <a:rPr lang="da-DK" sz="2800" dirty="0" smtClean="0"/>
              <a:t>samlet </a:t>
            </a:r>
            <a:r>
              <a:rPr lang="da-DK" sz="2800" dirty="0" err="1" smtClean="0"/>
              <a:t>kvm</a:t>
            </a:r>
            <a:r>
              <a:rPr lang="da-DK" sz="2800" dirty="0" smtClean="0"/>
              <a:t> for facade nord og syd 239 + 239 = 478kvm </a:t>
            </a:r>
            <a:br>
              <a:rPr lang="da-DK" sz="2800" dirty="0" smtClean="0"/>
            </a:br>
            <a:r>
              <a:rPr lang="da-DK" sz="2800" dirty="0" smtClean="0"/>
              <a:t>samlet </a:t>
            </a:r>
            <a:r>
              <a:rPr lang="da-DK" sz="2800" dirty="0" err="1" smtClean="0"/>
              <a:t>kvm</a:t>
            </a:r>
            <a:r>
              <a:rPr lang="da-DK" sz="2800" dirty="0" smtClean="0"/>
              <a:t> uden sokkel = 752kvm </a:t>
            </a:r>
            <a:br>
              <a:rPr lang="da-DK" sz="2800" dirty="0" smtClean="0"/>
            </a:br>
            <a:r>
              <a:rPr lang="da-DK" sz="2800" dirty="0" smtClean="0"/>
              <a:t>sokkel facade nord </a:t>
            </a:r>
            <a:r>
              <a:rPr lang="da-DK" sz="2800" dirty="0" err="1" smtClean="0"/>
              <a:t>kvm</a:t>
            </a:r>
            <a:r>
              <a:rPr lang="da-DK" sz="2800" dirty="0" smtClean="0"/>
              <a:t> </a:t>
            </a:r>
            <a:r>
              <a:rPr lang="da-DK" sz="2800" dirty="0" smtClean="0"/>
              <a:t>1,58 x </a:t>
            </a:r>
            <a:r>
              <a:rPr lang="da-DK" sz="2800" dirty="0" smtClean="0"/>
              <a:t>65,15 </a:t>
            </a:r>
            <a:r>
              <a:rPr lang="da-DK" sz="2800" dirty="0" smtClean="0"/>
              <a:t>=102,9 </a:t>
            </a:r>
            <a:r>
              <a:rPr lang="da-DK" sz="2800" dirty="0" err="1" smtClean="0"/>
              <a:t>kvm</a:t>
            </a:r>
            <a:r>
              <a:rPr lang="da-DK" sz="2800" dirty="0" smtClean="0"/>
              <a:t/>
            </a:r>
            <a:br>
              <a:rPr lang="da-DK" sz="2800" dirty="0" smtClean="0"/>
            </a:br>
            <a:r>
              <a:rPr lang="da-DK" sz="2800" dirty="0" smtClean="0"/>
              <a:t>sokkel facade syd </a:t>
            </a:r>
            <a:r>
              <a:rPr lang="da-DK" sz="2800" dirty="0" err="1" smtClean="0"/>
              <a:t>kvm</a:t>
            </a:r>
            <a:r>
              <a:rPr lang="da-DK" sz="2800" dirty="0" smtClean="0"/>
              <a:t> </a:t>
            </a:r>
            <a:r>
              <a:rPr lang="da-DK" sz="2800" dirty="0"/>
              <a:t>1</a:t>
            </a:r>
            <a:r>
              <a:rPr lang="da-DK" sz="2800" dirty="0" smtClean="0"/>
              <a:t>,58 </a:t>
            </a:r>
            <a:r>
              <a:rPr lang="da-DK" sz="2800" dirty="0" smtClean="0"/>
              <a:t>x 65,15 = </a:t>
            </a:r>
            <a:r>
              <a:rPr lang="da-DK" sz="2800" dirty="0" smtClean="0"/>
              <a:t>102,9</a:t>
            </a:r>
            <a:r>
              <a:rPr lang="da-DK" sz="2800" dirty="0" smtClean="0"/>
              <a:t>kvm</a:t>
            </a:r>
            <a:br>
              <a:rPr lang="da-DK" sz="2800" dirty="0" smtClean="0"/>
            </a:br>
            <a:r>
              <a:rPr lang="da-DK" sz="2800" dirty="0" smtClean="0"/>
              <a:t>gavl øst 1,58 x 17 = 26,86</a:t>
            </a:r>
            <a:br>
              <a:rPr lang="da-DK" sz="2800" dirty="0" smtClean="0"/>
            </a:br>
            <a:r>
              <a:rPr lang="da-DK" sz="2800" dirty="0" smtClean="0"/>
              <a:t>gavl vest 1,58 x 17 26,86</a:t>
            </a:r>
            <a:br>
              <a:rPr lang="da-DK" sz="2800" dirty="0" smtClean="0"/>
            </a:br>
            <a:r>
              <a:rPr lang="da-DK" sz="2800" dirty="0" smtClean="0"/>
              <a:t> samlet </a:t>
            </a:r>
            <a:r>
              <a:rPr lang="da-DK" sz="2800" dirty="0" smtClean="0"/>
              <a:t>sokkel </a:t>
            </a:r>
            <a:r>
              <a:rPr lang="da-DK" sz="2800" dirty="0" err="1" smtClean="0"/>
              <a:t>kvm</a:t>
            </a:r>
            <a:r>
              <a:rPr lang="da-DK" sz="2800" dirty="0" smtClean="0"/>
              <a:t> </a:t>
            </a:r>
            <a:r>
              <a:rPr lang="da-DK" sz="2800" dirty="0" smtClean="0"/>
              <a:t>102,9</a:t>
            </a:r>
            <a:r>
              <a:rPr lang="da-DK" sz="2800" dirty="0" smtClean="0"/>
              <a:t> </a:t>
            </a:r>
            <a:r>
              <a:rPr lang="da-DK" sz="2800" dirty="0" smtClean="0"/>
              <a:t>x </a:t>
            </a:r>
            <a:r>
              <a:rPr lang="da-DK" sz="2800" dirty="0" smtClean="0"/>
              <a:t>2 / 26,86 x 2 </a:t>
            </a:r>
            <a:r>
              <a:rPr lang="da-DK" sz="2800" dirty="0" smtClean="0"/>
              <a:t>= </a:t>
            </a:r>
            <a:r>
              <a:rPr lang="da-DK" sz="2800" dirty="0" smtClean="0"/>
              <a:t>259,52 </a:t>
            </a:r>
            <a:r>
              <a:rPr lang="da-DK" sz="2800" dirty="0" err="1" smtClean="0"/>
              <a:t>kvm</a:t>
            </a:r>
            <a:r>
              <a:rPr lang="da-DK" sz="2800" dirty="0" smtClean="0"/>
              <a:t> </a:t>
            </a:r>
            <a:r>
              <a:rPr lang="da-DK" sz="2800" dirty="0" smtClean="0"/>
              <a:t/>
            </a:r>
            <a:br>
              <a:rPr lang="da-DK" sz="2800" dirty="0" smtClean="0"/>
            </a:br>
            <a:endParaRPr lang="da-DK" dirty="0"/>
          </a:p>
        </p:txBody>
      </p:sp>
    </p:spTree>
    <p:extLst>
      <p:ext uri="{BB962C8B-B14F-4D97-AF65-F5344CB8AC3E}">
        <p14:creationId xmlns:p14="http://schemas.microsoft.com/office/powerpoint/2010/main" val="2235353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Projektgranskning u-værdi beregning</a:t>
            </a:r>
            <a:endParaRPr lang="da-DK" dirty="0"/>
          </a:p>
        </p:txBody>
      </p:sp>
      <p:sp>
        <p:nvSpPr>
          <p:cNvPr id="3" name="Pladsholder til tekst 2"/>
          <p:cNvSpPr>
            <a:spLocks noGrp="1"/>
          </p:cNvSpPr>
          <p:nvPr>
            <p:ph type="body" idx="1"/>
          </p:nvPr>
        </p:nvSpPr>
        <p:spPr/>
        <p:txBody>
          <a:bodyPr/>
          <a:lstStyle/>
          <a:p>
            <a:r>
              <a:rPr lang="da-DK" dirty="0" smtClean="0"/>
              <a:t>Eksisterende ydervæg konstruktion</a:t>
            </a:r>
            <a:endParaRPr lang="da-DK" dirty="0"/>
          </a:p>
        </p:txBody>
      </p:sp>
      <p:pic>
        <p:nvPicPr>
          <p:cNvPr id="7" name="Pladsholder til indhold 6"/>
          <p:cNvPicPr>
            <a:picLocks noGrp="1" noChangeAspect="1"/>
          </p:cNvPicPr>
          <p:nvPr>
            <p:ph sz="half" idx="2"/>
          </p:nvPr>
        </p:nvPicPr>
        <p:blipFill>
          <a:blip r:embed="rId2"/>
          <a:stretch>
            <a:fillRect/>
          </a:stretch>
        </p:blipFill>
        <p:spPr>
          <a:xfrm>
            <a:off x="313991" y="3467418"/>
            <a:ext cx="5712956" cy="2436994"/>
          </a:xfrm>
          <a:prstGeom prst="rect">
            <a:avLst/>
          </a:prstGeom>
        </p:spPr>
      </p:pic>
      <p:sp>
        <p:nvSpPr>
          <p:cNvPr id="5" name="Pladsholder til tekst 4"/>
          <p:cNvSpPr>
            <a:spLocks noGrp="1"/>
          </p:cNvSpPr>
          <p:nvPr>
            <p:ph type="body" sz="quarter" idx="3"/>
          </p:nvPr>
        </p:nvSpPr>
        <p:spPr/>
        <p:txBody>
          <a:bodyPr/>
          <a:lstStyle/>
          <a:p>
            <a:r>
              <a:rPr lang="da-DK" dirty="0" smtClean="0"/>
              <a:t>Forslag til optimering af ydervæg konstruktion </a:t>
            </a:r>
            <a:endParaRPr lang="da-DK" dirty="0"/>
          </a:p>
        </p:txBody>
      </p:sp>
      <p:pic>
        <p:nvPicPr>
          <p:cNvPr id="8" name="Pladsholder til indhold 7"/>
          <p:cNvPicPr>
            <a:picLocks noGrp="1" noChangeAspect="1"/>
          </p:cNvPicPr>
          <p:nvPr>
            <p:ph sz="quarter" idx="4"/>
          </p:nvPr>
        </p:nvPicPr>
        <p:blipFill>
          <a:blip r:embed="rId3"/>
          <a:stretch>
            <a:fillRect/>
          </a:stretch>
        </p:blipFill>
        <p:spPr>
          <a:xfrm>
            <a:off x="6072685" y="3467417"/>
            <a:ext cx="5843895" cy="2436994"/>
          </a:xfrm>
          <a:prstGeom prst="rect">
            <a:avLst/>
          </a:prstGeom>
        </p:spPr>
      </p:pic>
    </p:spTree>
    <p:extLst>
      <p:ext uri="{BB962C8B-B14F-4D97-AF65-F5344CB8AC3E}">
        <p14:creationId xmlns:p14="http://schemas.microsoft.com/office/powerpoint/2010/main" val="19249271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Dugpunkt for den valgte løsning </a:t>
            </a:r>
            <a:endParaRPr lang="da-DK" dirty="0"/>
          </a:p>
        </p:txBody>
      </p:sp>
      <p:sp>
        <p:nvSpPr>
          <p:cNvPr id="4" name="Pladsholder til indhold 3"/>
          <p:cNvSpPr>
            <a:spLocks noGrp="1"/>
          </p:cNvSpPr>
          <p:nvPr>
            <p:ph idx="1"/>
          </p:nvPr>
        </p:nvSpPr>
        <p:spPr/>
        <p:txBody>
          <a:bodyPr/>
          <a:lstStyle/>
          <a:p>
            <a:endParaRPr lang="da-DK"/>
          </a:p>
        </p:txBody>
      </p:sp>
      <p:sp>
        <p:nvSpPr>
          <p:cNvPr id="5" name="Pladsholder til tekst 4"/>
          <p:cNvSpPr>
            <a:spLocks noGrp="1"/>
          </p:cNvSpPr>
          <p:nvPr>
            <p:ph type="body" sz="half" idx="2"/>
          </p:nvPr>
        </p:nvSpPr>
        <p:spPr/>
        <p:txBody>
          <a:bodyPr/>
          <a:lstStyle/>
          <a:p>
            <a:r>
              <a:rPr lang="da-DK" dirty="0" smtClean="0"/>
              <a:t>Dug punktet bliver flyttet fra eksisterende væg og derfor kan undgå fugt i indvendige murer</a:t>
            </a:r>
            <a:endParaRPr lang="da-DK" dirty="0"/>
          </a:p>
        </p:txBody>
      </p:sp>
      <p:pic>
        <p:nvPicPr>
          <p:cNvPr id="3" name="Billede 2"/>
          <p:cNvPicPr>
            <a:picLocks noChangeAspect="1"/>
          </p:cNvPicPr>
          <p:nvPr/>
        </p:nvPicPr>
        <p:blipFill>
          <a:blip r:embed="rId2"/>
          <a:stretch>
            <a:fillRect/>
          </a:stretch>
        </p:blipFill>
        <p:spPr>
          <a:xfrm>
            <a:off x="4784615" y="2895600"/>
            <a:ext cx="5195998" cy="2771775"/>
          </a:xfrm>
          <a:prstGeom prst="rect">
            <a:avLst/>
          </a:prstGeom>
        </p:spPr>
      </p:pic>
    </p:spTree>
    <p:extLst>
      <p:ext uri="{BB962C8B-B14F-4D97-AF65-F5344CB8AC3E}">
        <p14:creationId xmlns:p14="http://schemas.microsoft.com/office/powerpoint/2010/main" val="19608301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b="1" dirty="0"/>
              <a:t>Informationsøgning</a:t>
            </a:r>
          </a:p>
        </p:txBody>
      </p:sp>
      <p:sp>
        <p:nvSpPr>
          <p:cNvPr id="3" name="Pladsholder til indhold 2"/>
          <p:cNvSpPr>
            <a:spLocks noGrp="1"/>
          </p:cNvSpPr>
          <p:nvPr>
            <p:ph idx="1"/>
          </p:nvPr>
        </p:nvSpPr>
        <p:spPr/>
        <p:txBody>
          <a:bodyPr>
            <a:normAutofit lnSpcReduction="10000"/>
          </a:bodyPr>
          <a:lstStyle/>
          <a:p>
            <a:pPr marL="0" indent="0">
              <a:buNone/>
            </a:pPr>
            <a:r>
              <a:rPr lang="da-DK" dirty="0">
                <a:hlinkClick r:id="rId2"/>
              </a:rPr>
              <a:t>https://</a:t>
            </a:r>
            <a:r>
              <a:rPr lang="da-DK" dirty="0" smtClean="0">
                <a:hlinkClick r:id="rId2"/>
              </a:rPr>
              <a:t>www.byggeriogenergi.dk/media/2236/br18_kvikguide_juli18.pdf</a:t>
            </a:r>
            <a:r>
              <a:rPr lang="da-DK" dirty="0" smtClean="0"/>
              <a:t> </a:t>
            </a:r>
          </a:p>
          <a:p>
            <a:pPr marL="0" indent="0">
              <a:buNone/>
            </a:pPr>
            <a:r>
              <a:rPr lang="da-DK" dirty="0">
                <a:hlinkClick r:id="rId3"/>
              </a:rPr>
              <a:t>https://</a:t>
            </a:r>
            <a:r>
              <a:rPr lang="da-DK" dirty="0" smtClean="0">
                <a:hlinkClick r:id="rId3"/>
              </a:rPr>
              <a:t>www.dk.weber/facade-og-mur/isolerende-facadesystemer/serpomin-med-teglskaller</a:t>
            </a:r>
            <a:r>
              <a:rPr lang="da-DK" dirty="0" smtClean="0"/>
              <a:t> </a:t>
            </a:r>
            <a:endParaRPr lang="da-DK" dirty="0" smtClean="0"/>
          </a:p>
          <a:p>
            <a:pPr marL="0" indent="0">
              <a:buNone/>
            </a:pPr>
            <a:r>
              <a:rPr lang="da-DK" dirty="0">
                <a:hlinkClick r:id="rId4"/>
              </a:rPr>
              <a:t>https://</a:t>
            </a:r>
            <a:r>
              <a:rPr lang="da-DK" dirty="0" smtClean="0">
                <a:hlinkClick r:id="rId4"/>
              </a:rPr>
              <a:t>bygud.praxis.dk/mod/folder/view.php?id=354</a:t>
            </a:r>
            <a:r>
              <a:rPr lang="da-DK" dirty="0" smtClean="0"/>
              <a:t> </a:t>
            </a:r>
          </a:p>
          <a:p>
            <a:pPr marL="0" indent="0">
              <a:buNone/>
            </a:pPr>
            <a:r>
              <a:rPr lang="da-DK" dirty="0">
                <a:hlinkClick r:id="rId5"/>
              </a:rPr>
              <a:t>http://</a:t>
            </a:r>
            <a:r>
              <a:rPr lang="da-DK" dirty="0" smtClean="0">
                <a:hlinkClick r:id="rId5"/>
              </a:rPr>
              <a:t>www.sparenergi.be10.sbi.dk/help#help_cstr</a:t>
            </a:r>
            <a:r>
              <a:rPr lang="da-DK" dirty="0" smtClean="0"/>
              <a:t> </a:t>
            </a:r>
          </a:p>
          <a:p>
            <a:pPr marL="0" indent="0">
              <a:buNone/>
            </a:pPr>
            <a:r>
              <a:rPr lang="da-DK" dirty="0">
                <a:hlinkClick r:id="rId6"/>
              </a:rPr>
              <a:t>https://</a:t>
            </a:r>
            <a:r>
              <a:rPr lang="da-DK" dirty="0" smtClean="0">
                <a:hlinkClick r:id="rId6"/>
              </a:rPr>
              <a:t>skalflex.dk/beregn-forbrug.aspx?viewresult=true</a:t>
            </a:r>
            <a:r>
              <a:rPr lang="da-DK" dirty="0" smtClean="0"/>
              <a:t> </a:t>
            </a:r>
          </a:p>
          <a:p>
            <a:pPr marL="0" indent="0">
              <a:buNone/>
            </a:pPr>
            <a:r>
              <a:rPr lang="da-DK" dirty="0">
                <a:hlinkClick r:id="rId7"/>
              </a:rPr>
              <a:t>https://euclive.sharepoint.com/_</a:t>
            </a:r>
            <a:r>
              <a:rPr lang="da-DK" dirty="0" smtClean="0">
                <a:hlinkClick r:id="rId7"/>
              </a:rPr>
              <a:t>layouts/15/sharepoint.aspx</a:t>
            </a:r>
            <a:r>
              <a:rPr lang="da-DK" dirty="0" smtClean="0"/>
              <a:t> </a:t>
            </a:r>
          </a:p>
          <a:p>
            <a:pPr marL="0" indent="0">
              <a:buNone/>
            </a:pPr>
            <a:r>
              <a:rPr lang="da-DK" dirty="0">
                <a:hlinkClick r:id="rId8"/>
              </a:rPr>
              <a:t>https://</a:t>
            </a:r>
            <a:r>
              <a:rPr lang="da-DK" dirty="0" smtClean="0">
                <a:hlinkClick r:id="rId8"/>
              </a:rPr>
              <a:t>www.google.dk/search?q=murer&amp;source=lnms&amp;tbm=isch&amp;sa=X&amp;ved=0ahUKEwi5jOqU07nkAhUF_qQKHWOsB3sQ_AUIEigB&amp;biw=1600&amp;bih=787</a:t>
            </a:r>
            <a:r>
              <a:rPr lang="da-DK" dirty="0" smtClean="0"/>
              <a:t> </a:t>
            </a:r>
            <a:endParaRPr lang="da-DK" dirty="0"/>
          </a:p>
        </p:txBody>
      </p:sp>
    </p:spTree>
    <p:extLst>
      <p:ext uri="{BB962C8B-B14F-4D97-AF65-F5344CB8AC3E}">
        <p14:creationId xmlns:p14="http://schemas.microsoft.com/office/powerpoint/2010/main" val="7210573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b="1" dirty="0" smtClean="0"/>
              <a:t>Skitsetegning</a:t>
            </a:r>
            <a:endParaRPr lang="da-DK" b="1" dirty="0"/>
          </a:p>
        </p:txBody>
      </p:sp>
      <p:pic>
        <p:nvPicPr>
          <p:cNvPr id="3" name="Pladsholder til indhold 2"/>
          <p:cNvPicPr>
            <a:picLocks noGrp="1" noChangeAspect="1"/>
          </p:cNvPicPr>
          <p:nvPr>
            <p:ph idx="1"/>
          </p:nvPr>
        </p:nvPicPr>
        <p:blipFill>
          <a:blip r:embed="rId2"/>
          <a:stretch>
            <a:fillRect/>
          </a:stretch>
        </p:blipFill>
        <p:spPr>
          <a:xfrm rot="16200000">
            <a:off x="3857631" y="451482"/>
            <a:ext cx="4183376" cy="6686551"/>
          </a:xfrm>
          <a:prstGeom prst="rect">
            <a:avLst/>
          </a:prstGeom>
        </p:spPr>
      </p:pic>
    </p:spTree>
    <p:extLst>
      <p:ext uri="{BB962C8B-B14F-4D97-AF65-F5344CB8AC3E}">
        <p14:creationId xmlns:p14="http://schemas.microsoft.com/office/powerpoint/2010/main" val="26384177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b="1" dirty="0"/>
              <a:t>Arbejdstegninger</a:t>
            </a:r>
          </a:p>
        </p:txBody>
      </p:sp>
      <p:pic>
        <p:nvPicPr>
          <p:cNvPr id="8" name="Pladsholder til indhold 7"/>
          <p:cNvPicPr>
            <a:picLocks noGrp="1" noChangeAspect="1"/>
          </p:cNvPicPr>
          <p:nvPr>
            <p:ph idx="1"/>
          </p:nvPr>
        </p:nvPicPr>
        <p:blipFill>
          <a:blip r:embed="rId2"/>
          <a:stretch>
            <a:fillRect/>
          </a:stretch>
        </p:blipFill>
        <p:spPr>
          <a:xfrm>
            <a:off x="8517096" y="442913"/>
            <a:ext cx="3400425" cy="2860358"/>
          </a:xfrm>
          <a:prstGeom prst="rect">
            <a:avLst/>
          </a:prstGeom>
        </p:spPr>
      </p:pic>
      <p:sp>
        <p:nvSpPr>
          <p:cNvPr id="7" name="Pladsholder til tekst 6"/>
          <p:cNvSpPr>
            <a:spLocks noGrp="1"/>
          </p:cNvSpPr>
          <p:nvPr>
            <p:ph type="body" sz="half" idx="2"/>
          </p:nvPr>
        </p:nvSpPr>
        <p:spPr/>
        <p:txBody>
          <a:bodyPr/>
          <a:lstStyle/>
          <a:p>
            <a:r>
              <a:rPr lang="da-DK" dirty="0" err="1" smtClean="0"/>
              <a:t>Autocad</a:t>
            </a:r>
            <a:r>
              <a:rPr lang="da-DK" dirty="0" smtClean="0"/>
              <a:t> tegninger til </a:t>
            </a:r>
            <a:r>
              <a:rPr lang="da-DK" dirty="0" err="1" smtClean="0"/>
              <a:t>mockup</a:t>
            </a:r>
            <a:r>
              <a:rPr lang="da-DK" dirty="0" smtClean="0"/>
              <a:t> med mål og afsætning </a:t>
            </a:r>
            <a:endParaRPr lang="da-DK" dirty="0"/>
          </a:p>
        </p:txBody>
      </p:sp>
      <p:pic>
        <p:nvPicPr>
          <p:cNvPr id="9" name="Billede 8"/>
          <p:cNvPicPr>
            <a:picLocks noChangeAspect="1"/>
          </p:cNvPicPr>
          <p:nvPr/>
        </p:nvPicPr>
        <p:blipFill>
          <a:blip r:embed="rId3"/>
          <a:stretch>
            <a:fillRect/>
          </a:stretch>
        </p:blipFill>
        <p:spPr>
          <a:xfrm>
            <a:off x="5486400" y="3686808"/>
            <a:ext cx="1583055" cy="2816861"/>
          </a:xfrm>
          <a:prstGeom prst="rect">
            <a:avLst/>
          </a:prstGeom>
        </p:spPr>
      </p:pic>
      <p:pic>
        <p:nvPicPr>
          <p:cNvPr id="12" name="Billede 11"/>
          <p:cNvPicPr>
            <a:picLocks noChangeAspect="1"/>
          </p:cNvPicPr>
          <p:nvPr/>
        </p:nvPicPr>
        <p:blipFill>
          <a:blip r:embed="rId4"/>
          <a:stretch>
            <a:fillRect/>
          </a:stretch>
        </p:blipFill>
        <p:spPr>
          <a:xfrm>
            <a:off x="8517096" y="3686809"/>
            <a:ext cx="3400425" cy="3028950"/>
          </a:xfrm>
          <a:prstGeom prst="rect">
            <a:avLst/>
          </a:prstGeom>
        </p:spPr>
      </p:pic>
      <p:pic>
        <p:nvPicPr>
          <p:cNvPr id="13" name="Billede 12"/>
          <p:cNvPicPr>
            <a:picLocks noChangeAspect="1"/>
          </p:cNvPicPr>
          <p:nvPr/>
        </p:nvPicPr>
        <p:blipFill>
          <a:blip r:embed="rId5"/>
          <a:stretch>
            <a:fillRect/>
          </a:stretch>
        </p:blipFill>
        <p:spPr>
          <a:xfrm>
            <a:off x="4556015" y="442913"/>
            <a:ext cx="3533775" cy="2860358"/>
          </a:xfrm>
          <a:prstGeom prst="rect">
            <a:avLst/>
          </a:prstGeom>
        </p:spPr>
      </p:pic>
    </p:spTree>
    <p:extLst>
      <p:ext uri="{BB962C8B-B14F-4D97-AF65-F5344CB8AC3E}">
        <p14:creationId xmlns:p14="http://schemas.microsoft.com/office/powerpoint/2010/main" val="19325172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090056" y="685800"/>
            <a:ext cx="8906495" cy="952995"/>
          </a:xfrm>
        </p:spPr>
        <p:txBody>
          <a:bodyPr/>
          <a:lstStyle/>
          <a:p>
            <a:r>
              <a:rPr lang="da-DK" b="1" dirty="0"/>
              <a:t>Tidsplan</a:t>
            </a:r>
          </a:p>
        </p:txBody>
      </p:sp>
      <p:pic>
        <p:nvPicPr>
          <p:cNvPr id="4" name="Billede 3"/>
          <p:cNvPicPr>
            <a:picLocks noChangeAspect="1"/>
          </p:cNvPicPr>
          <p:nvPr/>
        </p:nvPicPr>
        <p:blipFill>
          <a:blip r:embed="rId2"/>
          <a:stretch>
            <a:fillRect/>
          </a:stretch>
        </p:blipFill>
        <p:spPr>
          <a:xfrm>
            <a:off x="1851660" y="1809750"/>
            <a:ext cx="8305800" cy="4381500"/>
          </a:xfrm>
          <a:prstGeom prst="rect">
            <a:avLst/>
          </a:prstGeom>
        </p:spPr>
      </p:pic>
    </p:spTree>
    <p:extLst>
      <p:ext uri="{BB962C8B-B14F-4D97-AF65-F5344CB8AC3E}">
        <p14:creationId xmlns:p14="http://schemas.microsoft.com/office/powerpoint/2010/main" val="23010490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b="1" dirty="0"/>
              <a:t>Praktiske del</a:t>
            </a:r>
          </a:p>
        </p:txBody>
      </p:sp>
      <p:pic>
        <p:nvPicPr>
          <p:cNvPr id="6" name="Pladsholder til indhold 5"/>
          <p:cNvPicPr>
            <a:picLocks noGrp="1" noChangeAspect="1"/>
          </p:cNvPicPr>
          <p:nvPr>
            <p:ph idx="1"/>
          </p:nvPr>
        </p:nvPicPr>
        <p:blipFill>
          <a:blip r:embed="rId2"/>
          <a:stretch>
            <a:fillRect/>
          </a:stretch>
        </p:blipFill>
        <p:spPr>
          <a:xfrm>
            <a:off x="3257363" y="1417893"/>
            <a:ext cx="2331907" cy="2505836"/>
          </a:xfrm>
          <a:prstGeom prst="rect">
            <a:avLst/>
          </a:prstGeom>
        </p:spPr>
      </p:pic>
      <p:pic>
        <p:nvPicPr>
          <p:cNvPr id="7" name="Billede 6"/>
          <p:cNvPicPr>
            <a:picLocks noChangeAspect="1"/>
          </p:cNvPicPr>
          <p:nvPr/>
        </p:nvPicPr>
        <p:blipFill>
          <a:blip r:embed="rId3"/>
          <a:stretch>
            <a:fillRect/>
          </a:stretch>
        </p:blipFill>
        <p:spPr>
          <a:xfrm>
            <a:off x="315277" y="3949509"/>
            <a:ext cx="2885123" cy="2564160"/>
          </a:xfrm>
          <a:prstGeom prst="rect">
            <a:avLst/>
          </a:prstGeom>
        </p:spPr>
      </p:pic>
      <p:pic>
        <p:nvPicPr>
          <p:cNvPr id="8" name="Billede 7"/>
          <p:cNvPicPr>
            <a:picLocks noChangeAspect="1"/>
          </p:cNvPicPr>
          <p:nvPr/>
        </p:nvPicPr>
        <p:blipFill>
          <a:blip r:embed="rId4"/>
          <a:stretch>
            <a:fillRect/>
          </a:stretch>
        </p:blipFill>
        <p:spPr>
          <a:xfrm>
            <a:off x="315277" y="1417893"/>
            <a:ext cx="2885123" cy="2505836"/>
          </a:xfrm>
          <a:prstGeom prst="rect">
            <a:avLst/>
          </a:prstGeom>
        </p:spPr>
      </p:pic>
      <p:pic>
        <p:nvPicPr>
          <p:cNvPr id="9" name="Billede 8"/>
          <p:cNvPicPr>
            <a:picLocks noChangeAspect="1"/>
          </p:cNvPicPr>
          <p:nvPr/>
        </p:nvPicPr>
        <p:blipFill>
          <a:blip r:embed="rId5"/>
          <a:stretch>
            <a:fillRect/>
          </a:stretch>
        </p:blipFill>
        <p:spPr>
          <a:xfrm>
            <a:off x="5646232" y="1417893"/>
            <a:ext cx="2501671" cy="2505836"/>
          </a:xfrm>
          <a:prstGeom prst="rect">
            <a:avLst/>
          </a:prstGeom>
        </p:spPr>
      </p:pic>
      <p:pic>
        <p:nvPicPr>
          <p:cNvPr id="10" name="Billede 9"/>
          <p:cNvPicPr>
            <a:picLocks noChangeAspect="1"/>
          </p:cNvPicPr>
          <p:nvPr/>
        </p:nvPicPr>
        <p:blipFill>
          <a:blip r:embed="rId6"/>
          <a:stretch>
            <a:fillRect/>
          </a:stretch>
        </p:blipFill>
        <p:spPr>
          <a:xfrm>
            <a:off x="8204865" y="1417893"/>
            <a:ext cx="2444708" cy="2505836"/>
          </a:xfrm>
          <a:prstGeom prst="rect">
            <a:avLst/>
          </a:prstGeom>
        </p:spPr>
      </p:pic>
      <p:pic>
        <p:nvPicPr>
          <p:cNvPr id="11" name="Billede 10"/>
          <p:cNvPicPr>
            <a:picLocks noChangeAspect="1"/>
          </p:cNvPicPr>
          <p:nvPr/>
        </p:nvPicPr>
        <p:blipFill>
          <a:blip r:embed="rId7"/>
          <a:stretch>
            <a:fillRect/>
          </a:stretch>
        </p:blipFill>
        <p:spPr>
          <a:xfrm>
            <a:off x="3257363" y="3949509"/>
            <a:ext cx="2331907" cy="2564160"/>
          </a:xfrm>
          <a:prstGeom prst="rect">
            <a:avLst/>
          </a:prstGeom>
        </p:spPr>
      </p:pic>
      <p:pic>
        <p:nvPicPr>
          <p:cNvPr id="12" name="Billede 11"/>
          <p:cNvPicPr>
            <a:picLocks noChangeAspect="1"/>
          </p:cNvPicPr>
          <p:nvPr/>
        </p:nvPicPr>
        <p:blipFill>
          <a:blip r:embed="rId8"/>
          <a:stretch>
            <a:fillRect/>
          </a:stretch>
        </p:blipFill>
        <p:spPr>
          <a:xfrm>
            <a:off x="8204865" y="3975608"/>
            <a:ext cx="2444708" cy="2538061"/>
          </a:xfrm>
          <a:prstGeom prst="rect">
            <a:avLst/>
          </a:prstGeom>
        </p:spPr>
      </p:pic>
      <p:pic>
        <p:nvPicPr>
          <p:cNvPr id="13" name="Billede 12"/>
          <p:cNvPicPr>
            <a:picLocks noChangeAspect="1"/>
          </p:cNvPicPr>
          <p:nvPr/>
        </p:nvPicPr>
        <p:blipFill>
          <a:blip r:embed="rId9"/>
          <a:stretch>
            <a:fillRect/>
          </a:stretch>
        </p:blipFill>
        <p:spPr>
          <a:xfrm>
            <a:off x="5646232" y="3975608"/>
            <a:ext cx="2501671" cy="2538061"/>
          </a:xfrm>
          <a:prstGeom prst="rect">
            <a:avLst/>
          </a:prstGeom>
        </p:spPr>
      </p:pic>
    </p:spTree>
    <p:extLst>
      <p:ext uri="{BB962C8B-B14F-4D97-AF65-F5344CB8AC3E}">
        <p14:creationId xmlns:p14="http://schemas.microsoft.com/office/powerpoint/2010/main" val="10347090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b="1" dirty="0"/>
              <a:t>Arbejdsmiljø</a:t>
            </a:r>
          </a:p>
        </p:txBody>
      </p:sp>
      <p:sp>
        <p:nvSpPr>
          <p:cNvPr id="3" name="Pladsholder til indhold 2"/>
          <p:cNvSpPr>
            <a:spLocks noGrp="1"/>
          </p:cNvSpPr>
          <p:nvPr>
            <p:ph idx="1"/>
          </p:nvPr>
        </p:nvSpPr>
        <p:spPr/>
        <p:txBody>
          <a:bodyPr>
            <a:noAutofit/>
          </a:bodyPr>
          <a:lstStyle/>
          <a:p>
            <a:r>
              <a:rPr lang="da-DK" b="1" dirty="0" smtClean="0"/>
              <a:t>Godt arbejdsmiljø indeholder </a:t>
            </a:r>
            <a:r>
              <a:rPr lang="da-DK" b="1" dirty="0" err="1" smtClean="0"/>
              <a:t>bla</a:t>
            </a:r>
            <a:r>
              <a:rPr lang="da-DK" b="1" dirty="0" smtClean="0"/>
              <a:t> gode og sikre </a:t>
            </a:r>
            <a:r>
              <a:rPr lang="da-DK" b="1" dirty="0" err="1" smtClean="0"/>
              <a:t>arbejdsstilinger</a:t>
            </a:r>
            <a:r>
              <a:rPr lang="da-DK" b="1" dirty="0" smtClean="0"/>
              <a:t>, men ikke mindst en ryddelig plads! samt godkendt udstyr såsom støv masker, sikkerhedsbriller, sikkerhedshjelm, sikkerhedssko, og hørerværn, mange af disse ting for din og dine makkers sikkerhed! God arbejdsmiljø kan såvel også være god tone og godt kollegaskab!  </a:t>
            </a:r>
            <a:endParaRPr lang="da-DK" b="1" dirty="0"/>
          </a:p>
        </p:txBody>
      </p:sp>
      <p:pic>
        <p:nvPicPr>
          <p:cNvPr id="4" name="Billede 3"/>
          <p:cNvPicPr>
            <a:picLocks noChangeAspect="1"/>
          </p:cNvPicPr>
          <p:nvPr/>
        </p:nvPicPr>
        <p:blipFill>
          <a:blip r:embed="rId2"/>
          <a:stretch>
            <a:fillRect/>
          </a:stretch>
        </p:blipFill>
        <p:spPr>
          <a:xfrm>
            <a:off x="646111" y="4652010"/>
            <a:ext cx="1735455" cy="1979294"/>
          </a:xfrm>
          <a:prstGeom prst="rect">
            <a:avLst/>
          </a:prstGeom>
        </p:spPr>
      </p:pic>
      <p:pic>
        <p:nvPicPr>
          <p:cNvPr id="5" name="Billede 4"/>
          <p:cNvPicPr>
            <a:picLocks noChangeAspect="1"/>
          </p:cNvPicPr>
          <p:nvPr/>
        </p:nvPicPr>
        <p:blipFill>
          <a:blip r:embed="rId3"/>
          <a:stretch>
            <a:fillRect/>
          </a:stretch>
        </p:blipFill>
        <p:spPr>
          <a:xfrm>
            <a:off x="2560320" y="4652010"/>
            <a:ext cx="2331720" cy="1979294"/>
          </a:xfrm>
          <a:prstGeom prst="rect">
            <a:avLst/>
          </a:prstGeom>
        </p:spPr>
      </p:pic>
      <p:pic>
        <p:nvPicPr>
          <p:cNvPr id="6" name="Billede 5"/>
          <p:cNvPicPr>
            <a:picLocks noChangeAspect="1"/>
          </p:cNvPicPr>
          <p:nvPr/>
        </p:nvPicPr>
        <p:blipFill>
          <a:blip r:embed="rId4"/>
          <a:stretch>
            <a:fillRect/>
          </a:stretch>
        </p:blipFill>
        <p:spPr>
          <a:xfrm>
            <a:off x="5070794" y="4652010"/>
            <a:ext cx="1935796" cy="1979294"/>
          </a:xfrm>
          <a:prstGeom prst="rect">
            <a:avLst/>
          </a:prstGeom>
        </p:spPr>
      </p:pic>
      <p:pic>
        <p:nvPicPr>
          <p:cNvPr id="7" name="Billede 6"/>
          <p:cNvPicPr>
            <a:picLocks noChangeAspect="1"/>
          </p:cNvPicPr>
          <p:nvPr/>
        </p:nvPicPr>
        <p:blipFill>
          <a:blip r:embed="rId5"/>
          <a:stretch>
            <a:fillRect/>
          </a:stretch>
        </p:blipFill>
        <p:spPr>
          <a:xfrm>
            <a:off x="7185344" y="4652010"/>
            <a:ext cx="2143125" cy="1979294"/>
          </a:xfrm>
          <a:prstGeom prst="rect">
            <a:avLst/>
          </a:prstGeom>
        </p:spPr>
      </p:pic>
      <p:pic>
        <p:nvPicPr>
          <p:cNvPr id="8" name="Billede 7"/>
          <p:cNvPicPr>
            <a:picLocks noChangeAspect="1"/>
          </p:cNvPicPr>
          <p:nvPr/>
        </p:nvPicPr>
        <p:blipFill>
          <a:blip r:embed="rId6"/>
          <a:stretch>
            <a:fillRect/>
          </a:stretch>
        </p:blipFill>
        <p:spPr>
          <a:xfrm>
            <a:off x="9573604" y="4652010"/>
            <a:ext cx="1866900" cy="1979294"/>
          </a:xfrm>
          <a:prstGeom prst="rect">
            <a:avLst/>
          </a:prstGeom>
        </p:spPr>
      </p:pic>
    </p:spTree>
    <p:extLst>
      <p:ext uri="{BB962C8B-B14F-4D97-AF65-F5344CB8AC3E}">
        <p14:creationId xmlns:p14="http://schemas.microsoft.com/office/powerpoint/2010/main" val="21323394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0724" y="702427"/>
            <a:ext cx="3138737" cy="1317722"/>
          </a:xfrm>
        </p:spPr>
        <p:txBody>
          <a:bodyPr/>
          <a:lstStyle/>
          <a:p>
            <a:r>
              <a:rPr lang="da-DK" b="1" dirty="0"/>
              <a:t>Værktøjer</a:t>
            </a:r>
          </a:p>
        </p:txBody>
      </p:sp>
      <p:sp>
        <p:nvSpPr>
          <p:cNvPr id="3" name="Pladsholder til indhold 2"/>
          <p:cNvSpPr>
            <a:spLocks noGrp="1"/>
          </p:cNvSpPr>
          <p:nvPr>
            <p:ph idx="1"/>
          </p:nvPr>
        </p:nvSpPr>
        <p:spPr/>
        <p:txBody>
          <a:bodyPr>
            <a:normAutofit fontScale="85000" lnSpcReduction="20000"/>
          </a:bodyPr>
          <a:lstStyle/>
          <a:p>
            <a:r>
              <a:rPr lang="da-DK" dirty="0" smtClean="0"/>
              <a:t>Murske </a:t>
            </a:r>
          </a:p>
          <a:p>
            <a:r>
              <a:rPr lang="da-DK" dirty="0" smtClean="0"/>
              <a:t>Lodstokke 60cm 80cm 120cm 200cm</a:t>
            </a:r>
          </a:p>
          <a:p>
            <a:r>
              <a:rPr lang="da-DK" dirty="0" smtClean="0"/>
              <a:t>Flyvere 2x </a:t>
            </a:r>
          </a:p>
          <a:p>
            <a:r>
              <a:rPr lang="da-DK" dirty="0" smtClean="0"/>
              <a:t>Murer snor </a:t>
            </a:r>
          </a:p>
          <a:p>
            <a:r>
              <a:rPr lang="da-DK" dirty="0" smtClean="0"/>
              <a:t>Spandske </a:t>
            </a:r>
          </a:p>
          <a:p>
            <a:r>
              <a:rPr lang="da-DK" dirty="0" smtClean="0"/>
              <a:t>Pudsbræt </a:t>
            </a:r>
          </a:p>
          <a:p>
            <a:r>
              <a:rPr lang="da-DK" dirty="0" smtClean="0"/>
              <a:t>Stenklipper/tør skærer </a:t>
            </a:r>
          </a:p>
          <a:p>
            <a:r>
              <a:rPr lang="da-DK" dirty="0" smtClean="0"/>
              <a:t>Vinkel </a:t>
            </a:r>
          </a:p>
          <a:p>
            <a:r>
              <a:rPr lang="da-DK" dirty="0" err="1" smtClean="0"/>
              <a:t>Filsbræt</a:t>
            </a:r>
            <a:r>
              <a:rPr lang="da-DK" dirty="0" smtClean="0"/>
              <a:t> </a:t>
            </a:r>
          </a:p>
          <a:p>
            <a:r>
              <a:rPr lang="da-DK" dirty="0" smtClean="0"/>
              <a:t>Vaskekar </a:t>
            </a:r>
          </a:p>
          <a:p>
            <a:r>
              <a:rPr lang="da-DK" dirty="0" smtClean="0"/>
              <a:t>Hobbykniv </a:t>
            </a:r>
          </a:p>
          <a:p>
            <a:r>
              <a:rPr lang="da-DK" dirty="0" err="1" smtClean="0"/>
              <a:t>Trækbtræt</a:t>
            </a:r>
            <a:r>
              <a:rPr lang="da-DK" dirty="0" smtClean="0"/>
              <a:t> </a:t>
            </a:r>
          </a:p>
          <a:p>
            <a:endParaRPr lang="da-DK" dirty="0"/>
          </a:p>
        </p:txBody>
      </p:sp>
    </p:spTree>
    <p:extLst>
      <p:ext uri="{BB962C8B-B14F-4D97-AF65-F5344CB8AC3E}">
        <p14:creationId xmlns:p14="http://schemas.microsoft.com/office/powerpoint/2010/main" val="19844034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b="1" dirty="0"/>
              <a:t>Økonomi</a:t>
            </a:r>
          </a:p>
        </p:txBody>
      </p:sp>
      <p:pic>
        <p:nvPicPr>
          <p:cNvPr id="3" name="Pladsholder til indhold 2"/>
          <p:cNvPicPr>
            <a:picLocks noGrp="1" noChangeAspect="1"/>
          </p:cNvPicPr>
          <p:nvPr>
            <p:ph idx="1"/>
          </p:nvPr>
        </p:nvPicPr>
        <p:blipFill>
          <a:blip r:embed="rId2"/>
          <a:stretch>
            <a:fillRect/>
          </a:stretch>
        </p:blipFill>
        <p:spPr>
          <a:xfrm>
            <a:off x="1311805" y="2052638"/>
            <a:ext cx="8530166" cy="4195762"/>
          </a:xfrm>
          <a:prstGeom prst="rect">
            <a:avLst/>
          </a:prstGeom>
        </p:spPr>
      </p:pic>
    </p:spTree>
    <p:extLst>
      <p:ext uri="{BB962C8B-B14F-4D97-AF65-F5344CB8AC3E}">
        <p14:creationId xmlns:p14="http://schemas.microsoft.com/office/powerpoint/2010/main" val="6625675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Økonomi </a:t>
            </a:r>
            <a:endParaRPr lang="da-DK" dirty="0"/>
          </a:p>
        </p:txBody>
      </p:sp>
      <p:sp>
        <p:nvSpPr>
          <p:cNvPr id="3" name="Pladsholder til tekst 2"/>
          <p:cNvSpPr>
            <a:spLocks noGrp="1"/>
          </p:cNvSpPr>
          <p:nvPr>
            <p:ph type="body" idx="1"/>
          </p:nvPr>
        </p:nvSpPr>
        <p:spPr/>
        <p:txBody>
          <a:bodyPr/>
          <a:lstStyle/>
          <a:p>
            <a:r>
              <a:rPr lang="da-DK" dirty="0" err="1" smtClean="0"/>
              <a:t>Bestillingslite</a:t>
            </a:r>
            <a:r>
              <a:rPr lang="da-DK" dirty="0" smtClean="0"/>
              <a:t> af </a:t>
            </a:r>
            <a:r>
              <a:rPr lang="da-DK" dirty="0" err="1" smtClean="0"/>
              <a:t>matrieler</a:t>
            </a:r>
            <a:endParaRPr lang="da-DK" dirty="0"/>
          </a:p>
        </p:txBody>
      </p:sp>
      <p:pic>
        <p:nvPicPr>
          <p:cNvPr id="7" name="Pladsholder til indhold 6"/>
          <p:cNvPicPr>
            <a:picLocks noGrp="1" noChangeAspect="1"/>
          </p:cNvPicPr>
          <p:nvPr>
            <p:ph sz="half" idx="2"/>
          </p:nvPr>
        </p:nvPicPr>
        <p:blipFill>
          <a:blip r:embed="rId2"/>
          <a:stretch>
            <a:fillRect/>
          </a:stretch>
        </p:blipFill>
        <p:spPr>
          <a:xfrm>
            <a:off x="278781" y="2798956"/>
            <a:ext cx="5220320" cy="3323064"/>
          </a:xfrm>
          <a:prstGeom prst="rect">
            <a:avLst/>
          </a:prstGeom>
        </p:spPr>
      </p:pic>
      <p:sp>
        <p:nvSpPr>
          <p:cNvPr id="5" name="Pladsholder til tekst 4"/>
          <p:cNvSpPr>
            <a:spLocks noGrp="1"/>
          </p:cNvSpPr>
          <p:nvPr>
            <p:ph type="body" sz="quarter" idx="3"/>
          </p:nvPr>
        </p:nvSpPr>
        <p:spPr/>
        <p:txBody>
          <a:bodyPr/>
          <a:lstStyle/>
          <a:p>
            <a:r>
              <a:rPr lang="da-DK" dirty="0" smtClean="0"/>
              <a:t>Bestillingsliste af </a:t>
            </a:r>
            <a:r>
              <a:rPr lang="da-DK" dirty="0" err="1" smtClean="0"/>
              <a:t>matreialer</a:t>
            </a:r>
            <a:r>
              <a:rPr lang="da-DK" dirty="0" smtClean="0"/>
              <a:t> </a:t>
            </a:r>
            <a:endParaRPr lang="da-DK" dirty="0"/>
          </a:p>
        </p:txBody>
      </p:sp>
      <p:pic>
        <p:nvPicPr>
          <p:cNvPr id="8" name="Pladsholder til indhold 7"/>
          <p:cNvPicPr>
            <a:picLocks noGrp="1" noChangeAspect="1"/>
          </p:cNvPicPr>
          <p:nvPr>
            <p:ph sz="quarter" idx="4"/>
          </p:nvPr>
        </p:nvPicPr>
        <p:blipFill>
          <a:blip r:embed="rId3"/>
          <a:stretch>
            <a:fillRect/>
          </a:stretch>
        </p:blipFill>
        <p:spPr>
          <a:xfrm>
            <a:off x="5654674" y="2798956"/>
            <a:ext cx="6265979" cy="3323064"/>
          </a:xfrm>
          <a:prstGeom prst="rect">
            <a:avLst/>
          </a:prstGeom>
        </p:spPr>
      </p:pic>
    </p:spTree>
    <p:extLst>
      <p:ext uri="{BB962C8B-B14F-4D97-AF65-F5344CB8AC3E}">
        <p14:creationId xmlns:p14="http://schemas.microsoft.com/office/powerpoint/2010/main" val="26606327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Dokumentation for besparelse</a:t>
            </a:r>
            <a:endParaRPr lang="da-DK" dirty="0"/>
          </a:p>
        </p:txBody>
      </p:sp>
      <p:pic>
        <p:nvPicPr>
          <p:cNvPr id="4" name="Pladsholder til indhold 3"/>
          <p:cNvPicPr>
            <a:picLocks noGrp="1" noChangeAspect="1"/>
          </p:cNvPicPr>
          <p:nvPr>
            <p:ph idx="1"/>
          </p:nvPr>
        </p:nvPicPr>
        <p:blipFill>
          <a:blip r:embed="rId2"/>
          <a:stretch>
            <a:fillRect/>
          </a:stretch>
        </p:blipFill>
        <p:spPr>
          <a:xfrm>
            <a:off x="1103313" y="2330606"/>
            <a:ext cx="8947150" cy="2890860"/>
          </a:xfrm>
          <a:prstGeom prst="rect">
            <a:avLst/>
          </a:prstGeom>
        </p:spPr>
      </p:pic>
    </p:spTree>
    <p:extLst>
      <p:ext uri="{BB962C8B-B14F-4D97-AF65-F5344CB8AC3E}">
        <p14:creationId xmlns:p14="http://schemas.microsoft.com/office/powerpoint/2010/main" val="7817715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p:cNvSpPr>
            <a:spLocks noGrp="1"/>
          </p:cNvSpPr>
          <p:nvPr>
            <p:ph type="title"/>
          </p:nvPr>
        </p:nvSpPr>
        <p:spPr/>
        <p:txBody>
          <a:bodyPr/>
          <a:lstStyle/>
          <a:p>
            <a:r>
              <a:rPr lang="da-DK" dirty="0" smtClean="0"/>
              <a:t>Økonomi </a:t>
            </a:r>
            <a:endParaRPr lang="da-DK" dirty="0"/>
          </a:p>
        </p:txBody>
      </p:sp>
      <p:sp>
        <p:nvSpPr>
          <p:cNvPr id="10" name="Pladsholder til indhold 9"/>
          <p:cNvSpPr>
            <a:spLocks noGrp="1"/>
          </p:cNvSpPr>
          <p:nvPr>
            <p:ph idx="1"/>
          </p:nvPr>
        </p:nvSpPr>
        <p:spPr>
          <a:xfrm>
            <a:off x="1002951" y="1152982"/>
            <a:ext cx="8946541" cy="5337028"/>
          </a:xfrm>
        </p:spPr>
        <p:txBody>
          <a:bodyPr>
            <a:normAutofit fontScale="92500" lnSpcReduction="20000"/>
          </a:bodyPr>
          <a:lstStyle/>
          <a:p>
            <a:r>
              <a:rPr lang="da-DK" dirty="0"/>
              <a:t>752 m2 </a:t>
            </a:r>
            <a:r>
              <a:rPr lang="da-DK" dirty="0" err="1" smtClean="0"/>
              <a:t>Paroc</a:t>
            </a:r>
            <a:r>
              <a:rPr lang="da-DK" dirty="0" smtClean="0"/>
              <a:t> </a:t>
            </a:r>
            <a:r>
              <a:rPr lang="da-DK" dirty="0" err="1"/>
              <a:t>Linio</a:t>
            </a:r>
            <a:r>
              <a:rPr lang="da-DK" dirty="0"/>
              <a:t> 10 – Plader </a:t>
            </a:r>
            <a:r>
              <a:rPr lang="da-DK" dirty="0" smtClean="0"/>
              <a:t>200 mm </a:t>
            </a:r>
            <a:r>
              <a:rPr lang="da-DK" dirty="0" err="1" smtClean="0"/>
              <a:t>kwm</a:t>
            </a:r>
            <a:r>
              <a:rPr lang="da-DK" dirty="0" smtClean="0"/>
              <a:t> pris = 263,88,- total pris i alt 198.437,76 </a:t>
            </a:r>
          </a:p>
          <a:p>
            <a:r>
              <a:rPr lang="en-US" dirty="0"/>
              <a:t>3008 </a:t>
            </a:r>
            <a:r>
              <a:rPr lang="en-US" dirty="0" err="1"/>
              <a:t>stk</a:t>
            </a:r>
            <a:r>
              <a:rPr lang="en-US" dirty="0"/>
              <a:t> </a:t>
            </a:r>
            <a:r>
              <a:rPr lang="en-US" dirty="0" err="1" smtClean="0"/>
              <a:t>Rawlplug</a:t>
            </a:r>
            <a:r>
              <a:rPr lang="en-US" dirty="0" smtClean="0"/>
              <a:t> TFIX-8ST-235 </a:t>
            </a:r>
            <a:r>
              <a:rPr lang="en-US" dirty="0" err="1" smtClean="0"/>
              <a:t>thermodybel</a:t>
            </a:r>
            <a:r>
              <a:rPr lang="en-US" dirty="0" smtClean="0"/>
              <a:t> </a:t>
            </a:r>
            <a:r>
              <a:rPr lang="en-US" dirty="0" err="1" smtClean="0"/>
              <a:t>stk</a:t>
            </a:r>
            <a:r>
              <a:rPr lang="en-US" dirty="0" smtClean="0"/>
              <a:t> </a:t>
            </a:r>
            <a:r>
              <a:rPr lang="en-US" dirty="0" err="1" smtClean="0"/>
              <a:t>pris</a:t>
            </a:r>
            <a:r>
              <a:rPr lang="en-US" dirty="0" smtClean="0"/>
              <a:t> 12,99,-</a:t>
            </a:r>
          </a:p>
          <a:p>
            <a:r>
              <a:rPr lang="en-US" dirty="0" smtClean="0"/>
              <a:t> total </a:t>
            </a:r>
            <a:r>
              <a:rPr lang="en-US" dirty="0" err="1" smtClean="0"/>
              <a:t>pris</a:t>
            </a:r>
            <a:r>
              <a:rPr lang="en-US" dirty="0" smtClean="0"/>
              <a:t> 39.073,- </a:t>
            </a:r>
          </a:p>
          <a:p>
            <a:r>
              <a:rPr lang="da-DK" dirty="0" err="1"/>
              <a:t>Skalcem</a:t>
            </a:r>
            <a:r>
              <a:rPr lang="da-DK" dirty="0"/>
              <a:t> </a:t>
            </a:r>
            <a:r>
              <a:rPr lang="da-DK" dirty="0" smtClean="0"/>
              <a:t>CF2000 25kg pose pris 399,- pris i alt 24.339,- </a:t>
            </a:r>
          </a:p>
          <a:p>
            <a:r>
              <a:rPr lang="da-DK" dirty="0" err="1"/>
              <a:t>Skalcem</a:t>
            </a:r>
            <a:r>
              <a:rPr lang="da-DK" dirty="0"/>
              <a:t> CF2000 </a:t>
            </a:r>
            <a:r>
              <a:rPr lang="da-DK" dirty="0" err="1" smtClean="0"/>
              <a:t>farvepigmen</a:t>
            </a:r>
            <a:r>
              <a:rPr lang="da-DK" dirty="0" smtClean="0"/>
              <a:t> 25kg pose pris 464,95 pris i alt 28.361,-</a:t>
            </a:r>
          </a:p>
          <a:p>
            <a:r>
              <a:rPr lang="da-DK" dirty="0" err="1"/>
              <a:t>Skalflex</a:t>
            </a:r>
            <a:r>
              <a:rPr lang="da-DK" dirty="0"/>
              <a:t> </a:t>
            </a:r>
            <a:r>
              <a:rPr lang="da-DK" dirty="0" smtClean="0"/>
              <a:t>Armeringsnet 20kvm pris 619,- pris i alt 25.998,-</a:t>
            </a:r>
          </a:p>
          <a:p>
            <a:r>
              <a:rPr lang="da-DK" dirty="0" err="1"/>
              <a:t>Skalflex</a:t>
            </a:r>
            <a:r>
              <a:rPr lang="da-DK" dirty="0"/>
              <a:t> </a:t>
            </a:r>
            <a:r>
              <a:rPr lang="da-DK" dirty="0" err="1" smtClean="0"/>
              <a:t>Beto</a:t>
            </a:r>
            <a:r>
              <a:rPr lang="da-DK" dirty="0" smtClean="0"/>
              <a:t>-Binder 10l pris 621,- pris i alt 7.452,- </a:t>
            </a:r>
          </a:p>
          <a:p>
            <a:r>
              <a:rPr lang="nn-NO" dirty="0"/>
              <a:t>Skalflex Hjørneprofil m/net 2,5 </a:t>
            </a:r>
            <a:r>
              <a:rPr lang="nn-NO" dirty="0" smtClean="0"/>
              <a:t>m stk pris 62,95,- pris i alt 377,7,-</a:t>
            </a:r>
          </a:p>
          <a:p>
            <a:r>
              <a:rPr lang="da-DK" dirty="0" err="1"/>
              <a:t>Skalflex</a:t>
            </a:r>
            <a:r>
              <a:rPr lang="da-DK" dirty="0"/>
              <a:t> Monteringskit </a:t>
            </a:r>
            <a:r>
              <a:rPr lang="da-DK" dirty="0" smtClean="0"/>
              <a:t>t/sokkelprofil </a:t>
            </a:r>
            <a:r>
              <a:rPr lang="da-DK" dirty="0" err="1" smtClean="0"/>
              <a:t>stk</a:t>
            </a:r>
            <a:r>
              <a:rPr lang="da-DK" dirty="0" smtClean="0"/>
              <a:t> pris 299,- pris i alt 2093,- </a:t>
            </a:r>
          </a:p>
          <a:p>
            <a:r>
              <a:rPr lang="da-DK" dirty="0" err="1"/>
              <a:t>Skalflex</a:t>
            </a:r>
            <a:r>
              <a:rPr lang="da-DK" dirty="0"/>
              <a:t> </a:t>
            </a:r>
            <a:r>
              <a:rPr lang="da-DK" dirty="0" smtClean="0"/>
              <a:t>Multiklæb 20kg pris 329,- pris i alt 18.753,- </a:t>
            </a:r>
          </a:p>
          <a:p>
            <a:r>
              <a:rPr lang="da-DK" dirty="0" err="1"/>
              <a:t>Skalflex</a:t>
            </a:r>
            <a:r>
              <a:rPr lang="da-DK" dirty="0"/>
              <a:t> Sokkelnet t/isolering 2,0 </a:t>
            </a:r>
            <a:r>
              <a:rPr lang="da-DK" dirty="0" smtClean="0"/>
              <a:t>m </a:t>
            </a:r>
            <a:r>
              <a:rPr lang="da-DK" dirty="0" err="1" smtClean="0"/>
              <a:t>stk</a:t>
            </a:r>
            <a:r>
              <a:rPr lang="da-DK" dirty="0" smtClean="0"/>
              <a:t> pris 59,- pris i alt 4897,- </a:t>
            </a:r>
          </a:p>
          <a:p>
            <a:r>
              <a:rPr lang="da-DK" dirty="0" err="1"/>
              <a:t>Skalflex</a:t>
            </a:r>
            <a:r>
              <a:rPr lang="da-DK" dirty="0"/>
              <a:t> Sokkelprofil t/isolering 2,5 </a:t>
            </a:r>
            <a:r>
              <a:rPr lang="da-DK" dirty="0" smtClean="0"/>
              <a:t>m </a:t>
            </a:r>
            <a:r>
              <a:rPr lang="da-DK" dirty="0" err="1" smtClean="0"/>
              <a:t>stk</a:t>
            </a:r>
            <a:r>
              <a:rPr lang="da-DK" dirty="0" smtClean="0"/>
              <a:t> pris 229,- pris i alt 15114,- </a:t>
            </a:r>
          </a:p>
          <a:p>
            <a:r>
              <a:rPr lang="da-DK" dirty="0" err="1"/>
              <a:t>Skaltherm</a:t>
            </a:r>
            <a:r>
              <a:rPr lang="da-DK" dirty="0"/>
              <a:t> </a:t>
            </a:r>
            <a:r>
              <a:rPr lang="da-DK" dirty="0" smtClean="0"/>
              <a:t>Grundpuds 25kg pris 395,-  pris i alt 83345,- </a:t>
            </a:r>
          </a:p>
          <a:p>
            <a:r>
              <a:rPr lang="da-DK" sz="2600" b="1" dirty="0" smtClean="0">
                <a:solidFill>
                  <a:srgbClr val="FF0000"/>
                </a:solidFill>
              </a:rPr>
              <a:t>Samlet pris i alt 429.505,- </a:t>
            </a:r>
          </a:p>
          <a:p>
            <a:endParaRPr lang="da-DK" dirty="0" smtClean="0"/>
          </a:p>
          <a:p>
            <a:endParaRPr lang="da-DK" dirty="0"/>
          </a:p>
        </p:txBody>
      </p:sp>
    </p:spTree>
    <p:extLst>
      <p:ext uri="{BB962C8B-B14F-4D97-AF65-F5344CB8AC3E}">
        <p14:creationId xmlns:p14="http://schemas.microsoft.com/office/powerpoint/2010/main" val="3632809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lstStyle/>
          <a:p>
            <a:r>
              <a:rPr lang="da-DK" dirty="0" smtClean="0"/>
              <a:t>Udregning for besparelser og </a:t>
            </a:r>
            <a:r>
              <a:rPr lang="da-DK" dirty="0" err="1" smtClean="0"/>
              <a:t>rentabilitetberegning</a:t>
            </a:r>
            <a:endParaRPr lang="da-DK" dirty="0"/>
          </a:p>
        </p:txBody>
      </p:sp>
      <p:sp>
        <p:nvSpPr>
          <p:cNvPr id="8" name="Pladsholder til tekst 7"/>
          <p:cNvSpPr>
            <a:spLocks noGrp="1"/>
          </p:cNvSpPr>
          <p:nvPr>
            <p:ph type="body" idx="1"/>
          </p:nvPr>
        </p:nvSpPr>
        <p:spPr>
          <a:xfrm>
            <a:off x="392499" y="2024090"/>
            <a:ext cx="4396338" cy="464634"/>
          </a:xfrm>
        </p:spPr>
        <p:txBody>
          <a:bodyPr/>
          <a:lstStyle/>
          <a:p>
            <a:r>
              <a:rPr lang="da-DK" dirty="0" smtClean="0"/>
              <a:t>Kan investeringen svarer sig?</a:t>
            </a:r>
          </a:p>
        </p:txBody>
      </p:sp>
      <p:pic>
        <p:nvPicPr>
          <p:cNvPr id="6" name="Pladsholder til indhold 5"/>
          <p:cNvPicPr>
            <a:picLocks noGrp="1" noChangeAspect="1"/>
          </p:cNvPicPr>
          <p:nvPr>
            <p:ph sz="half" idx="2"/>
          </p:nvPr>
        </p:nvPicPr>
        <p:blipFill>
          <a:blip r:embed="rId2"/>
          <a:stretch>
            <a:fillRect/>
          </a:stretch>
        </p:blipFill>
        <p:spPr>
          <a:xfrm>
            <a:off x="740284" y="2514599"/>
            <a:ext cx="4152677" cy="3995313"/>
          </a:xfrm>
          <a:prstGeom prst="rect">
            <a:avLst/>
          </a:prstGeom>
        </p:spPr>
      </p:pic>
      <p:sp>
        <p:nvSpPr>
          <p:cNvPr id="9" name="Pladsholder til tekst 8"/>
          <p:cNvSpPr>
            <a:spLocks noGrp="1"/>
          </p:cNvSpPr>
          <p:nvPr>
            <p:ph type="body" sz="quarter" idx="3"/>
          </p:nvPr>
        </p:nvSpPr>
        <p:spPr/>
        <p:txBody>
          <a:bodyPr/>
          <a:lstStyle/>
          <a:p>
            <a:r>
              <a:rPr lang="da-DK" dirty="0" smtClean="0"/>
              <a:t>Er der en besparelse? </a:t>
            </a:r>
            <a:endParaRPr lang="da-DK" dirty="0"/>
          </a:p>
        </p:txBody>
      </p:sp>
      <p:sp>
        <p:nvSpPr>
          <p:cNvPr id="10" name="Pladsholder til indhold 9"/>
          <p:cNvSpPr>
            <a:spLocks noGrp="1"/>
          </p:cNvSpPr>
          <p:nvPr>
            <p:ph sz="quarter" idx="4"/>
          </p:nvPr>
        </p:nvSpPr>
        <p:spPr/>
        <p:txBody>
          <a:bodyPr/>
          <a:lstStyle/>
          <a:p>
            <a:endParaRPr lang="da-DK"/>
          </a:p>
        </p:txBody>
      </p:sp>
      <p:pic>
        <p:nvPicPr>
          <p:cNvPr id="5" name="Pladsholder til indhold 4"/>
          <p:cNvPicPr>
            <a:picLocks noGrp="1" noChangeAspect="1"/>
          </p:cNvPicPr>
          <p:nvPr>
            <p:ph sz="half" idx="4294967295"/>
          </p:nvPr>
        </p:nvPicPr>
        <p:blipFill>
          <a:blip r:embed="rId3"/>
          <a:stretch>
            <a:fillRect/>
          </a:stretch>
        </p:blipFill>
        <p:spPr>
          <a:xfrm>
            <a:off x="5348472" y="2514600"/>
            <a:ext cx="5025228" cy="3995313"/>
          </a:xfrm>
          <a:prstGeom prst="rect">
            <a:avLst/>
          </a:prstGeom>
        </p:spPr>
      </p:pic>
    </p:spTree>
    <p:extLst>
      <p:ext uri="{BB962C8B-B14F-4D97-AF65-F5344CB8AC3E}">
        <p14:creationId xmlns:p14="http://schemas.microsoft.com/office/powerpoint/2010/main" val="21339416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Prisberegning for </a:t>
            </a:r>
            <a:r>
              <a:rPr lang="da-DK" dirty="0" err="1"/>
              <a:t>mockup</a:t>
            </a:r>
            <a:r>
              <a:rPr lang="da-DK" dirty="0"/>
              <a:t> </a:t>
            </a:r>
          </a:p>
        </p:txBody>
      </p:sp>
      <p:pic>
        <p:nvPicPr>
          <p:cNvPr id="4" name="Pladsholder til indhold 3"/>
          <p:cNvPicPr>
            <a:picLocks noGrp="1" noChangeAspect="1"/>
          </p:cNvPicPr>
          <p:nvPr>
            <p:ph idx="1"/>
          </p:nvPr>
        </p:nvPicPr>
        <p:blipFill>
          <a:blip r:embed="rId2"/>
          <a:stretch>
            <a:fillRect/>
          </a:stretch>
        </p:blipFill>
        <p:spPr>
          <a:xfrm>
            <a:off x="2104915" y="2422153"/>
            <a:ext cx="6943946" cy="3456732"/>
          </a:xfrm>
          <a:prstGeom prst="rect">
            <a:avLst/>
          </a:prstGeom>
        </p:spPr>
      </p:pic>
    </p:spTree>
    <p:extLst>
      <p:ext uri="{BB962C8B-B14F-4D97-AF65-F5344CB8AC3E}">
        <p14:creationId xmlns:p14="http://schemas.microsoft.com/office/powerpoint/2010/main" val="2142895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D77E1C4B9BE4744CBA17753EA3FA7F1D" ma:contentTypeVersion="7" ma:contentTypeDescription="Opret et nyt dokument." ma:contentTypeScope="" ma:versionID="8bd07f3e3934e8db5be57f9fa8c3bf7e">
  <xsd:schema xmlns:xsd="http://www.w3.org/2001/XMLSchema" xmlns:xs="http://www.w3.org/2001/XMLSchema" xmlns:p="http://schemas.microsoft.com/office/2006/metadata/properties" xmlns:ns2="5c81a5ba-8edd-4163-8fed-e561d220794e" xmlns:ns3="d8d0d228-5ddc-424b-b8ac-3591111bf91b" targetNamespace="http://schemas.microsoft.com/office/2006/metadata/properties" ma:root="true" ma:fieldsID="22088271078afcaa032da015a7fc760d" ns2:_="" ns3:_="">
    <xsd:import namespace="5c81a5ba-8edd-4163-8fed-e561d220794e"/>
    <xsd:import namespace="d8d0d228-5ddc-424b-b8ac-3591111bf91b"/>
    <xsd:element name="properties">
      <xsd:complexType>
        <xsd:sequence>
          <xsd:element name="documentManagement">
            <xsd:complexType>
              <xsd:all>
                <xsd:element ref="ns2:SharedWithUsers" minOccurs="0"/>
                <xsd:element ref="ns2:SharingHintHash" minOccurs="0"/>
                <xsd:element ref="ns2:SharedWithDetails" minOccurs="0"/>
                <xsd:element ref="ns3:MediaServiceMetadata" minOccurs="0"/>
                <xsd:element ref="ns3:MediaServiceFastMetadata" minOccurs="0"/>
                <xsd:element ref="ns3:MediaServiceDateTaken" minOccurs="0"/>
                <xsd:element ref="ns3: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81a5ba-8edd-4163-8fed-e561d220794e" elementFormDefault="qualified">
    <xsd:import namespace="http://schemas.microsoft.com/office/2006/documentManagement/types"/>
    <xsd:import namespace="http://schemas.microsoft.com/office/infopath/2007/PartnerControls"/>
    <xsd:element name="SharedWithUsers" ma:index="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Hashværdi for deling" ma:internalName="SharingHintHash" ma:readOnly="true">
      <xsd:simpleType>
        <xsd:restriction base="dms:Text"/>
      </xsd:simpleType>
    </xsd:element>
    <xsd:element name="SharedWithDetails" ma:index="10" nillable="true" ma:displayName="Delt med detaljer"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d0d228-5ddc-424b-b8ac-3591111bf91b"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7F84AAE-40D6-4166-BD8E-0784AA8AC4E3}">
  <ds:schemaRefs>
    <ds:schemaRef ds:uri="5c81a5ba-8edd-4163-8fed-e561d220794e"/>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d8d0d228-5ddc-424b-b8ac-3591111bf91b"/>
    <ds:schemaRef ds:uri="http://purl.org/dc/elements/1.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CBAD6DE6-D644-4C43-934D-86830D4A7029}">
  <ds:schemaRefs>
    <ds:schemaRef ds:uri="http://schemas.microsoft.com/sharepoint/v3/contenttype/forms"/>
  </ds:schemaRefs>
</ds:datastoreItem>
</file>

<file path=customXml/itemProps3.xml><?xml version="1.0" encoding="utf-8"?>
<ds:datastoreItem xmlns:ds="http://schemas.openxmlformats.org/officeDocument/2006/customXml" ds:itemID="{676797A2-1AB4-48DF-88F4-3E67DF45B9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c81a5ba-8edd-4163-8fed-e561d220794e"/>
    <ds:schemaRef ds:uri="d8d0d228-5ddc-424b-b8ac-3591111bf91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Ion</Template>
  <TotalTime>43172</TotalTime>
  <Words>414</Words>
  <Application>Microsoft Office PowerPoint</Application>
  <PresentationFormat>Widescreen</PresentationFormat>
  <Paragraphs>80</Paragraphs>
  <Slides>21</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21</vt:i4>
      </vt:variant>
    </vt:vector>
  </HeadingPairs>
  <TitlesOfParts>
    <vt:vector size="25" baseType="lpstr">
      <vt:lpstr>Arial</vt:lpstr>
      <vt:lpstr>Century Gothic</vt:lpstr>
      <vt:lpstr>Wingdings 3</vt:lpstr>
      <vt:lpstr>Ion</vt:lpstr>
      <vt:lpstr>Indledning</vt:lpstr>
      <vt:lpstr>Problemformulering</vt:lpstr>
      <vt:lpstr>Energi optimering af bygningen hvad måde? </vt:lpstr>
      <vt:lpstr>Projektgranskning</vt:lpstr>
      <vt:lpstr>PowerPoint-præsentation</vt:lpstr>
      <vt:lpstr>Projektgranskning  2 gavle af 137kvm hver = 274kvm  højde fra overkant sokkel = 367,2 x 2  længde på lade = 65,15m  x 2  sokkelhøjde = 98cm    kvm af facade syd 3,672 x 65,15 = 239kvm   kvm af facade nord 3,672 x 65,15 = 239kvm  samlet kvm for facade nord og syd 239 + 239 = 478kvm  samlet kvm uden sokkel = 752kvm  sokkel facade nord kvm 1,58 x 65,15 =102,9 kvm sokkel facade syd kvm 1,58 x 65,15 = 102,9kvm gavl øst 1,58 x 17 = 26,86 gavl vest 1,58 x 17 26,86  samlet sokkel kvm 102,9 x 2 / 26,86 x 2 = 259,52 kvm  </vt:lpstr>
      <vt:lpstr>Projektgranskning u-værdi beregning</vt:lpstr>
      <vt:lpstr>Dugpunkt for den valgte løsning </vt:lpstr>
      <vt:lpstr>Informationsøgning</vt:lpstr>
      <vt:lpstr>Skitsetegning</vt:lpstr>
      <vt:lpstr>Arbejdstegninger</vt:lpstr>
      <vt:lpstr>Tidsplan</vt:lpstr>
      <vt:lpstr>Praktiske del</vt:lpstr>
      <vt:lpstr>Arbejdsmiljø</vt:lpstr>
      <vt:lpstr>Værktøjer</vt:lpstr>
      <vt:lpstr>Økonomi</vt:lpstr>
      <vt:lpstr>Økonomi </vt:lpstr>
      <vt:lpstr>Dokumentation for besparelse</vt:lpstr>
      <vt:lpstr>Økonomi </vt:lpstr>
      <vt:lpstr>Udregning for besparelser og rentabilitetberegning</vt:lpstr>
      <vt:lpstr>Prisberegning for mockup </vt:lpstr>
    </vt:vector>
  </TitlesOfParts>
  <Company>EUC Nord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Bæredygtighed, Energirenovering og –Optimering.</dc:title>
  <dc:creator>Bjørg Joensen Eskildsen</dc:creator>
  <cp:lastModifiedBy>Casper Kannegaard Vindum</cp:lastModifiedBy>
  <cp:revision>119</cp:revision>
  <cp:lastPrinted>2018-11-26T10:13:14Z</cp:lastPrinted>
  <dcterms:created xsi:type="dcterms:W3CDTF">2018-11-13T07:16:23Z</dcterms:created>
  <dcterms:modified xsi:type="dcterms:W3CDTF">2019-09-24T08:16:46Z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0x010100D77E1C4B9BE4744CBA17753EA3FA7F1D</vt:lpwstr>
  </property>
</Properties>
</file>